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00" y="2394204"/>
            <a:ext cx="6404610" cy="109855"/>
          </a:xfrm>
          <a:custGeom>
            <a:avLst/>
            <a:gdLst/>
            <a:ahLst/>
            <a:cxnLst/>
            <a:rect l="l" t="t" r="r" b="b"/>
            <a:pathLst>
              <a:path w="6404609" h="109855">
                <a:moveTo>
                  <a:pt x="0" y="109727"/>
                </a:moveTo>
                <a:lnTo>
                  <a:pt x="6404483" y="109727"/>
                </a:lnTo>
                <a:lnTo>
                  <a:pt x="6404483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4400" y="2394204"/>
            <a:ext cx="10363200" cy="0"/>
          </a:xfrm>
          <a:custGeom>
            <a:avLst/>
            <a:gdLst/>
            <a:ahLst/>
            <a:cxnLst/>
            <a:rect l="l" t="t" r="r" b="b"/>
            <a:pathLst>
              <a:path w="10363200">
                <a:moveTo>
                  <a:pt x="0" y="0"/>
                </a:moveTo>
                <a:lnTo>
                  <a:pt x="10363200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5007" y="879094"/>
            <a:ext cx="10501985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4644" y="2240407"/>
            <a:ext cx="10511790" cy="3317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udstone" TargetMode="External"/><Relationship Id="rId3" Type="http://schemas.openxmlformats.org/officeDocument/2006/relationships/hyperlink" Target="http://en.wikipedia.org/wiki/Soil" TargetMode="External"/><Relationship Id="rId7" Type="http://schemas.openxmlformats.org/officeDocument/2006/relationships/hyperlink" Target="http://en.wikipedia.org/wiki/Shale" TargetMode="External"/><Relationship Id="rId2" Type="http://schemas.openxmlformats.org/officeDocument/2006/relationships/hyperlink" Target="http://en.wikipedia.org/wiki/Wa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eological" TargetMode="External"/><Relationship Id="rId5" Type="http://schemas.openxmlformats.org/officeDocument/2006/relationships/hyperlink" Target="http://en.wikipedia.org/wiki/Clay" TargetMode="External"/><Relationship Id="rId4" Type="http://schemas.openxmlformats.org/officeDocument/2006/relationships/hyperlink" Target="http://en.wikipedia.org/wiki/Sil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ismic_retrofit" TargetMode="External"/><Relationship Id="rId2" Type="http://schemas.openxmlformats.org/officeDocument/2006/relationships/hyperlink" Target="http://en.wikipedia.org/wiki/Home_energy_retrof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lay" TargetMode="External"/><Relationship Id="rId3" Type="http://schemas.openxmlformats.org/officeDocument/2006/relationships/hyperlink" Target="http://en.wikipedia.org/wiki/Slurry" TargetMode="External"/><Relationship Id="rId7" Type="http://schemas.openxmlformats.org/officeDocument/2006/relationships/hyperlink" Target="http://en.wikipedia.org/wiki/Adobe" TargetMode="External"/><Relationship Id="rId2" Type="http://schemas.openxmlformats.org/officeDocument/2006/relationships/hyperlink" Target="http://en.wikipedia.org/wiki/Constr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b_(material)" TargetMode="External"/><Relationship Id="rId5" Type="http://schemas.openxmlformats.org/officeDocument/2006/relationships/hyperlink" Target="http://en.wikipedia.org/wiki/Concrete" TargetMode="External"/><Relationship Id="rId4" Type="http://schemas.openxmlformats.org/officeDocument/2006/relationships/hyperlink" Target="http://en.wikipedia.org/wiki/Mortar_(masonry)" TargetMode="External"/><Relationship Id="rId9" Type="http://schemas.openxmlformats.org/officeDocument/2006/relationships/hyperlink" Target="http://en.wikipedia.org/wiki/Subsoi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1691767"/>
            <a:ext cx="93383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Miscellaneous Building</a:t>
            </a:r>
            <a:r>
              <a:rPr sz="4000" spc="20" dirty="0"/>
              <a:t> </a:t>
            </a:r>
            <a:r>
              <a:rPr sz="4000" spc="-5" dirty="0"/>
              <a:t>Materials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10236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RCC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84045"/>
            <a:ext cx="10511155" cy="3830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6985" indent="-469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b="1" i="1" spc="-5" dirty="0">
                <a:latin typeface="Verdana"/>
                <a:cs typeface="Verdana"/>
              </a:rPr>
              <a:t>RCC (Reinforced </a:t>
            </a:r>
            <a:r>
              <a:rPr sz="2400" b="1" i="1" dirty="0">
                <a:latin typeface="Verdana"/>
                <a:cs typeface="Verdana"/>
              </a:rPr>
              <a:t>Cement </a:t>
            </a:r>
            <a:r>
              <a:rPr sz="2400" b="1" i="1" spc="-5" dirty="0">
                <a:latin typeface="Verdana"/>
                <a:cs typeface="Verdana"/>
              </a:rPr>
              <a:t>Concrete)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spc="-5" dirty="0">
                <a:latin typeface="Verdana"/>
                <a:cs typeface="Verdana"/>
              </a:rPr>
              <a:t>the combination </a:t>
            </a:r>
            <a:r>
              <a:rPr sz="2400" spc="5" dirty="0">
                <a:latin typeface="Verdana"/>
                <a:cs typeface="Verdana"/>
              </a:rPr>
              <a:t>of  </a:t>
            </a:r>
            <a:r>
              <a:rPr sz="2400" dirty="0">
                <a:latin typeface="Verdana"/>
                <a:cs typeface="Verdana"/>
              </a:rPr>
              <a:t>using steel and concrete </a:t>
            </a:r>
            <a:r>
              <a:rPr sz="2400" spc="-5" dirty="0">
                <a:latin typeface="Verdana"/>
                <a:cs typeface="Verdana"/>
              </a:rPr>
              <a:t>instead </a:t>
            </a:r>
            <a:r>
              <a:rPr sz="2400" dirty="0">
                <a:latin typeface="Verdana"/>
                <a:cs typeface="Verdana"/>
              </a:rPr>
              <a:t>of using </a:t>
            </a:r>
            <a:r>
              <a:rPr sz="2400" spc="-5" dirty="0">
                <a:latin typeface="Verdana"/>
                <a:cs typeface="Verdana"/>
              </a:rPr>
              <a:t>only concrete </a:t>
            </a:r>
            <a:r>
              <a:rPr sz="2400" spc="5" dirty="0">
                <a:latin typeface="Verdana"/>
                <a:cs typeface="Verdana"/>
              </a:rPr>
              <a:t>to </a:t>
            </a:r>
            <a:r>
              <a:rPr sz="2400" dirty="0">
                <a:latin typeface="Verdana"/>
                <a:cs typeface="Verdana"/>
              </a:rPr>
              <a:t>offset  </a:t>
            </a:r>
            <a:r>
              <a:rPr sz="2400" spc="-5" dirty="0">
                <a:latin typeface="Verdana"/>
                <a:cs typeface="Verdana"/>
              </a:rPr>
              <a:t>some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limitations.</a:t>
            </a:r>
            <a:endParaRPr sz="2400">
              <a:latin typeface="Verdana"/>
              <a:cs typeface="Verdana"/>
            </a:endParaRPr>
          </a:p>
          <a:p>
            <a:pPr marL="481965" marR="6350" indent="-469900" algn="just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spc="-5" dirty="0">
                <a:latin typeface="Verdana"/>
                <a:cs typeface="Verdana"/>
              </a:rPr>
              <a:t>Concrete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spc="-5" dirty="0">
                <a:latin typeface="Verdana"/>
                <a:cs typeface="Verdana"/>
              </a:rPr>
              <a:t>weak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tensile </a:t>
            </a:r>
            <a:r>
              <a:rPr sz="2400" spc="-5" dirty="0">
                <a:latin typeface="Verdana"/>
                <a:cs typeface="Verdana"/>
              </a:rPr>
              <a:t>stress with </a:t>
            </a:r>
            <a:r>
              <a:rPr sz="2400" dirty="0">
                <a:latin typeface="Verdana"/>
                <a:cs typeface="Verdana"/>
              </a:rPr>
              <a:t>compared </a:t>
            </a:r>
            <a:r>
              <a:rPr sz="2400" spc="5" dirty="0">
                <a:latin typeface="Verdana"/>
                <a:cs typeface="Verdana"/>
              </a:rPr>
              <a:t>to </a:t>
            </a:r>
            <a:r>
              <a:rPr sz="2400" spc="-10" dirty="0">
                <a:latin typeface="Verdana"/>
                <a:cs typeface="Verdana"/>
              </a:rPr>
              <a:t>its  </a:t>
            </a:r>
            <a:r>
              <a:rPr sz="2400" spc="-5" dirty="0">
                <a:latin typeface="Verdana"/>
                <a:cs typeface="Verdana"/>
              </a:rPr>
              <a:t>compressive stress. </a:t>
            </a:r>
            <a:r>
              <a:rPr sz="2400" spc="-130" dirty="0">
                <a:latin typeface="Verdana"/>
                <a:cs typeface="Verdana"/>
              </a:rPr>
              <a:t>To </a:t>
            </a:r>
            <a:r>
              <a:rPr sz="2400" dirty="0">
                <a:latin typeface="Verdana"/>
                <a:cs typeface="Verdana"/>
              </a:rPr>
              <a:t>offset this </a:t>
            </a:r>
            <a:r>
              <a:rPr sz="2400" spc="-5" dirty="0">
                <a:latin typeface="Verdana"/>
                <a:cs typeface="Verdana"/>
              </a:rPr>
              <a:t>limitation, </a:t>
            </a:r>
            <a:r>
              <a:rPr sz="2400" dirty="0">
                <a:latin typeface="Verdana"/>
                <a:cs typeface="Verdana"/>
              </a:rPr>
              <a:t>steel reinforcement 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dirty="0">
                <a:latin typeface="Verdana"/>
                <a:cs typeface="Verdana"/>
              </a:rPr>
              <a:t>used in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dirty="0">
                <a:latin typeface="Verdana"/>
                <a:cs typeface="Verdana"/>
              </a:rPr>
              <a:t>concrete </a:t>
            </a:r>
            <a:r>
              <a:rPr sz="2400" spc="-5" dirty="0">
                <a:latin typeface="Verdana"/>
                <a:cs typeface="Verdana"/>
              </a:rPr>
              <a:t>at the place where the </a:t>
            </a:r>
            <a:r>
              <a:rPr sz="2400" dirty="0">
                <a:latin typeface="Verdana"/>
                <a:cs typeface="Verdana"/>
              </a:rPr>
              <a:t>section is  subjected to </a:t>
            </a:r>
            <a:r>
              <a:rPr sz="2400" spc="-5" dirty="0">
                <a:latin typeface="Verdana"/>
                <a:cs typeface="Verdana"/>
              </a:rPr>
              <a:t>tensile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stress.</a:t>
            </a:r>
            <a:endParaRPr sz="2400">
              <a:latin typeface="Verdana"/>
              <a:cs typeface="Verdana"/>
            </a:endParaRPr>
          </a:p>
          <a:p>
            <a:pPr marL="481965" marR="5080" indent="-469900" algn="just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Steel is </a:t>
            </a:r>
            <a:r>
              <a:rPr sz="2400" spc="-10" dirty="0">
                <a:latin typeface="Verdana"/>
                <a:cs typeface="Verdana"/>
              </a:rPr>
              <a:t>very </a:t>
            </a:r>
            <a:r>
              <a:rPr sz="2400" dirty="0">
                <a:latin typeface="Verdana"/>
                <a:cs typeface="Verdana"/>
              </a:rPr>
              <a:t>strong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tensile </a:t>
            </a:r>
            <a:r>
              <a:rPr sz="2400" spc="-5" dirty="0">
                <a:latin typeface="Verdana"/>
                <a:cs typeface="Verdana"/>
              </a:rPr>
              <a:t>stress. The reinforcement </a:t>
            </a:r>
            <a:r>
              <a:rPr sz="2400" spc="-15" dirty="0">
                <a:latin typeface="Verdana"/>
                <a:cs typeface="Verdana"/>
              </a:rPr>
              <a:t>is  </a:t>
            </a:r>
            <a:r>
              <a:rPr sz="2400" dirty="0">
                <a:latin typeface="Verdana"/>
                <a:cs typeface="Verdana"/>
              </a:rPr>
              <a:t>usually round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shape </a:t>
            </a:r>
            <a:r>
              <a:rPr sz="2400" spc="-5" dirty="0">
                <a:latin typeface="Verdana"/>
                <a:cs typeface="Verdana"/>
              </a:rPr>
              <a:t>with approximate </a:t>
            </a:r>
            <a:r>
              <a:rPr sz="2400" dirty="0">
                <a:latin typeface="Verdana"/>
                <a:cs typeface="Verdana"/>
              </a:rPr>
              <a:t>surface deformation is  </a:t>
            </a:r>
            <a:r>
              <a:rPr sz="2400" spc="-5" dirty="0">
                <a:latin typeface="Verdana"/>
                <a:cs typeface="Verdana"/>
              </a:rPr>
              <a:t>placed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form </a:t>
            </a:r>
            <a:r>
              <a:rPr sz="2400" spc="-10" dirty="0">
                <a:latin typeface="Verdana"/>
                <a:cs typeface="Verdana"/>
              </a:rPr>
              <a:t>in advance </a:t>
            </a:r>
            <a:r>
              <a:rPr sz="2400" spc="-5" dirty="0">
                <a:latin typeface="Verdana"/>
                <a:cs typeface="Verdana"/>
              </a:rPr>
              <a:t>of the</a:t>
            </a:r>
            <a:r>
              <a:rPr sz="2400" spc="1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concrete.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783207"/>
            <a:ext cx="1049972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32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Verdana"/>
                <a:cs typeface="Verdana"/>
              </a:rPr>
              <a:t>When </a:t>
            </a:r>
            <a:r>
              <a:rPr sz="3200" spc="-5" dirty="0">
                <a:latin typeface="Verdana"/>
                <a:cs typeface="Verdana"/>
              </a:rPr>
              <a:t>the </a:t>
            </a:r>
            <a:r>
              <a:rPr sz="3200" dirty="0">
                <a:latin typeface="Verdana"/>
                <a:cs typeface="Verdana"/>
              </a:rPr>
              <a:t>reinforcement </a:t>
            </a:r>
            <a:r>
              <a:rPr sz="3200" spc="-10" dirty="0">
                <a:latin typeface="Verdana"/>
                <a:cs typeface="Verdana"/>
              </a:rPr>
              <a:t>is </a:t>
            </a:r>
            <a:r>
              <a:rPr sz="3200" dirty="0">
                <a:latin typeface="Verdana"/>
                <a:cs typeface="Verdana"/>
              </a:rPr>
              <a:t>surrounded </a:t>
            </a:r>
            <a:r>
              <a:rPr sz="3200" spc="-10" dirty="0">
                <a:latin typeface="Verdana"/>
                <a:cs typeface="Verdana"/>
              </a:rPr>
              <a:t>by </a:t>
            </a:r>
            <a:r>
              <a:rPr sz="3200" spc="-5" dirty="0">
                <a:latin typeface="Verdana"/>
                <a:cs typeface="Verdana"/>
              </a:rPr>
              <a:t>the  </a:t>
            </a:r>
            <a:r>
              <a:rPr sz="3200" dirty="0">
                <a:latin typeface="Verdana"/>
                <a:cs typeface="Verdana"/>
              </a:rPr>
              <a:t>hardened concrete mass, </a:t>
            </a:r>
            <a:r>
              <a:rPr sz="3200" spc="-10" dirty="0">
                <a:latin typeface="Verdana"/>
                <a:cs typeface="Verdana"/>
              </a:rPr>
              <a:t>it </a:t>
            </a:r>
            <a:r>
              <a:rPr sz="3200" dirty="0">
                <a:latin typeface="Verdana"/>
                <a:cs typeface="Verdana"/>
              </a:rPr>
              <a:t>form an </a:t>
            </a:r>
            <a:r>
              <a:rPr sz="3200" spc="-15" dirty="0">
                <a:latin typeface="Verdana"/>
                <a:cs typeface="Verdana"/>
              </a:rPr>
              <a:t>integral </a:t>
            </a:r>
            <a:r>
              <a:rPr sz="3200" spc="-5" dirty="0">
                <a:latin typeface="Verdana"/>
                <a:cs typeface="Verdana"/>
              </a:rPr>
              <a:t>part  </a:t>
            </a:r>
            <a:r>
              <a:rPr sz="3200" dirty="0">
                <a:latin typeface="Verdana"/>
                <a:cs typeface="Verdana"/>
              </a:rPr>
              <a:t>of </a:t>
            </a:r>
            <a:r>
              <a:rPr sz="3200" spc="-5" dirty="0">
                <a:latin typeface="Verdana"/>
                <a:cs typeface="Verdana"/>
              </a:rPr>
              <a:t>the </a:t>
            </a:r>
            <a:r>
              <a:rPr sz="3200" spc="-65" dirty="0">
                <a:latin typeface="Verdana"/>
                <a:cs typeface="Verdana"/>
              </a:rPr>
              <a:t>member. </a:t>
            </a:r>
            <a:r>
              <a:rPr sz="3200" spc="-5" dirty="0">
                <a:latin typeface="Verdana"/>
                <a:cs typeface="Verdana"/>
              </a:rPr>
              <a:t>The </a:t>
            </a:r>
            <a:r>
              <a:rPr sz="3200" dirty="0">
                <a:latin typeface="Verdana"/>
                <a:cs typeface="Verdana"/>
              </a:rPr>
              <a:t>resultant </a:t>
            </a:r>
            <a:r>
              <a:rPr sz="3200" spc="-10" dirty="0">
                <a:latin typeface="Verdana"/>
                <a:cs typeface="Verdana"/>
              </a:rPr>
              <a:t>combination </a:t>
            </a:r>
            <a:r>
              <a:rPr sz="3200" dirty="0">
                <a:latin typeface="Verdana"/>
                <a:cs typeface="Verdana"/>
              </a:rPr>
              <a:t>of  </a:t>
            </a:r>
            <a:r>
              <a:rPr sz="3200" spc="-5" dirty="0">
                <a:latin typeface="Verdana"/>
                <a:cs typeface="Verdana"/>
              </a:rPr>
              <a:t>two materials </a:t>
            </a:r>
            <a:r>
              <a:rPr sz="3200" dirty="0">
                <a:latin typeface="Verdana"/>
                <a:cs typeface="Verdana"/>
              </a:rPr>
              <a:t>are known </a:t>
            </a:r>
            <a:r>
              <a:rPr sz="3200" spc="-10" dirty="0">
                <a:latin typeface="Verdana"/>
                <a:cs typeface="Verdana"/>
              </a:rPr>
              <a:t>as </a:t>
            </a:r>
            <a:r>
              <a:rPr sz="3200" dirty="0">
                <a:latin typeface="Verdana"/>
                <a:cs typeface="Verdana"/>
              </a:rPr>
              <a:t>reinforced concrete.  In </a:t>
            </a:r>
            <a:r>
              <a:rPr sz="3200" spc="-5" dirty="0">
                <a:latin typeface="Verdana"/>
                <a:cs typeface="Verdana"/>
              </a:rPr>
              <a:t>this </a:t>
            </a:r>
            <a:r>
              <a:rPr sz="3200" dirty="0">
                <a:latin typeface="Verdana"/>
                <a:cs typeface="Verdana"/>
              </a:rPr>
              <a:t>case </a:t>
            </a:r>
            <a:r>
              <a:rPr sz="3200" spc="-5" dirty="0">
                <a:latin typeface="Verdana"/>
                <a:cs typeface="Verdana"/>
              </a:rPr>
              <a:t>the </a:t>
            </a:r>
            <a:r>
              <a:rPr sz="3200" dirty="0">
                <a:latin typeface="Verdana"/>
                <a:cs typeface="Verdana"/>
              </a:rPr>
              <a:t>cross-sectional area of </a:t>
            </a:r>
            <a:r>
              <a:rPr sz="3200" spc="-5" dirty="0">
                <a:latin typeface="Verdana"/>
                <a:cs typeface="Verdana"/>
              </a:rPr>
              <a:t>the</a:t>
            </a:r>
            <a:r>
              <a:rPr sz="3200" spc="-10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beam  </a:t>
            </a:r>
            <a:r>
              <a:rPr sz="3200" dirty="0">
                <a:latin typeface="Verdana"/>
                <a:cs typeface="Verdana"/>
              </a:rPr>
              <a:t>or other </a:t>
            </a:r>
            <a:r>
              <a:rPr sz="3200" spc="-10" dirty="0">
                <a:latin typeface="Verdana"/>
                <a:cs typeface="Verdana"/>
              </a:rPr>
              <a:t>flexural </a:t>
            </a:r>
            <a:r>
              <a:rPr sz="3200" dirty="0">
                <a:latin typeface="Verdana"/>
                <a:cs typeface="Verdana"/>
              </a:rPr>
              <a:t>member </a:t>
            </a:r>
            <a:r>
              <a:rPr sz="3200" spc="-10" dirty="0">
                <a:latin typeface="Verdana"/>
                <a:cs typeface="Verdana"/>
              </a:rPr>
              <a:t>is greatly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reduced.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716989"/>
            <a:ext cx="10512425" cy="425069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81965" marR="5080" indent="-469900" algn="just">
              <a:lnSpc>
                <a:spcPct val="80000"/>
              </a:lnSpc>
              <a:spcBef>
                <a:spcPts val="6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200" spc="-10" dirty="0">
                <a:latin typeface="Verdana"/>
                <a:cs typeface="Verdana"/>
              </a:rPr>
              <a:t>Concrete </a:t>
            </a:r>
            <a:r>
              <a:rPr sz="2200" spc="-5" dirty="0">
                <a:latin typeface="Verdana"/>
                <a:cs typeface="Verdana"/>
              </a:rPr>
              <a:t>consists </a:t>
            </a:r>
            <a:r>
              <a:rPr sz="2200" dirty="0">
                <a:latin typeface="Verdana"/>
                <a:cs typeface="Verdana"/>
              </a:rPr>
              <a:t>of </a:t>
            </a:r>
            <a:r>
              <a:rPr sz="2200" spc="-5" dirty="0">
                <a:latin typeface="Verdana"/>
                <a:cs typeface="Verdana"/>
              </a:rPr>
              <a:t>a cement and stone aggregate mixture </a:t>
            </a:r>
            <a:r>
              <a:rPr sz="2200" spc="-10" dirty="0">
                <a:latin typeface="Verdana"/>
                <a:cs typeface="Verdana"/>
              </a:rPr>
              <a:t>that </a:t>
            </a:r>
            <a:r>
              <a:rPr sz="2200" dirty="0">
                <a:latin typeface="Verdana"/>
                <a:cs typeface="Verdana"/>
              </a:rPr>
              <a:t>forms  </a:t>
            </a:r>
            <a:r>
              <a:rPr sz="2200" spc="-5" dirty="0">
                <a:latin typeface="Verdana"/>
                <a:cs typeface="Verdana"/>
              </a:rPr>
              <a:t>a </a:t>
            </a:r>
            <a:r>
              <a:rPr sz="2200" dirty="0">
                <a:latin typeface="Verdana"/>
                <a:cs typeface="Verdana"/>
              </a:rPr>
              <a:t>rigid </a:t>
            </a:r>
            <a:r>
              <a:rPr sz="2200" spc="-5" dirty="0">
                <a:latin typeface="Verdana"/>
                <a:cs typeface="Verdana"/>
              </a:rPr>
              <a:t>structure with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addition of </a:t>
            </a:r>
            <a:r>
              <a:rPr sz="2200" spc="-60" dirty="0">
                <a:latin typeface="Verdana"/>
                <a:cs typeface="Verdana"/>
              </a:rPr>
              <a:t>water. </a:t>
            </a:r>
            <a:r>
              <a:rPr sz="2200" spc="-5" dirty="0">
                <a:latin typeface="Verdana"/>
                <a:cs typeface="Verdana"/>
              </a:rPr>
              <a:t>When steel </a:t>
            </a:r>
            <a:r>
              <a:rPr sz="2200" spc="-10" dirty="0">
                <a:latin typeface="Verdana"/>
                <a:cs typeface="Verdana"/>
              </a:rPr>
              <a:t>that </a:t>
            </a:r>
            <a:r>
              <a:rPr sz="2200" dirty="0">
                <a:latin typeface="Verdana"/>
                <a:cs typeface="Verdana"/>
              </a:rPr>
              <a:t>has </a:t>
            </a:r>
            <a:r>
              <a:rPr sz="2200" spc="-5" dirty="0">
                <a:latin typeface="Verdana"/>
                <a:cs typeface="Verdana"/>
              </a:rPr>
              <a:t>a high  tensile strength </a:t>
            </a:r>
            <a:r>
              <a:rPr sz="2200" dirty="0">
                <a:latin typeface="Verdana"/>
                <a:cs typeface="Verdana"/>
              </a:rPr>
              <a:t>is </a:t>
            </a:r>
            <a:r>
              <a:rPr sz="2200" spc="-5" dirty="0">
                <a:latin typeface="Verdana"/>
                <a:cs typeface="Verdana"/>
              </a:rPr>
              <a:t>embedded </a:t>
            </a:r>
            <a:r>
              <a:rPr sz="2200" dirty="0">
                <a:latin typeface="Verdana"/>
                <a:cs typeface="Verdana"/>
              </a:rPr>
              <a:t>in </a:t>
            </a:r>
            <a:r>
              <a:rPr sz="2200" spc="-5" dirty="0">
                <a:latin typeface="Verdana"/>
                <a:cs typeface="Verdana"/>
              </a:rPr>
              <a:t>concrete,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composite material  withstands compression, bending, and tensile stresses. Such a  material can be used for </a:t>
            </a:r>
            <a:r>
              <a:rPr sz="2200" dirty="0">
                <a:latin typeface="Verdana"/>
                <a:cs typeface="Verdana"/>
              </a:rPr>
              <a:t>making </a:t>
            </a:r>
            <a:r>
              <a:rPr sz="2200" spc="-15" dirty="0">
                <a:latin typeface="Verdana"/>
                <a:cs typeface="Verdana"/>
              </a:rPr>
              <a:t>any </a:t>
            </a:r>
            <a:r>
              <a:rPr sz="2200" spc="-5" dirty="0">
                <a:latin typeface="Verdana"/>
                <a:cs typeface="Verdana"/>
              </a:rPr>
              <a:t>size and shape, for utilization </a:t>
            </a:r>
            <a:r>
              <a:rPr sz="2200" spc="-10" dirty="0">
                <a:latin typeface="Verdana"/>
                <a:cs typeface="Verdana"/>
              </a:rPr>
              <a:t>in  </a:t>
            </a:r>
            <a:r>
              <a:rPr sz="2200" spc="-5" dirty="0">
                <a:latin typeface="Verdana"/>
                <a:cs typeface="Verdana"/>
              </a:rPr>
              <a:t>the</a:t>
            </a:r>
            <a:r>
              <a:rPr sz="2200" spc="-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construction.</a:t>
            </a:r>
            <a:endParaRPr sz="2200">
              <a:latin typeface="Verdana"/>
              <a:cs typeface="Verdana"/>
            </a:endParaRPr>
          </a:p>
          <a:p>
            <a:pPr marL="481965" marR="6350" indent="-469900" algn="just">
              <a:lnSpc>
                <a:spcPts val="2110"/>
              </a:lnSpc>
              <a:spcBef>
                <a:spcPts val="51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dirty="0">
                <a:latin typeface="Verdana"/>
                <a:cs typeface="Verdana"/>
              </a:rPr>
              <a:t>main </a:t>
            </a:r>
            <a:r>
              <a:rPr sz="2200" spc="-5" dirty="0">
                <a:latin typeface="Verdana"/>
                <a:cs typeface="Verdana"/>
              </a:rPr>
              <a:t>quality of reinforced concrete </a:t>
            </a:r>
            <a:r>
              <a:rPr sz="2200" dirty="0">
                <a:latin typeface="Verdana"/>
                <a:cs typeface="Verdana"/>
              </a:rPr>
              <a:t>is </a:t>
            </a:r>
            <a:r>
              <a:rPr sz="2200" spc="-5" dirty="0">
                <a:latin typeface="Verdana"/>
                <a:cs typeface="Verdana"/>
              </a:rPr>
              <a:t>similarity of its </a:t>
            </a:r>
            <a:r>
              <a:rPr sz="2200" dirty="0">
                <a:latin typeface="Verdana"/>
                <a:cs typeface="Verdana"/>
              </a:rPr>
              <a:t>coefficient </a:t>
            </a:r>
            <a:r>
              <a:rPr sz="2200" spc="-10" dirty="0">
                <a:latin typeface="Verdana"/>
                <a:cs typeface="Verdana"/>
              </a:rPr>
              <a:t>of  thermal </a:t>
            </a:r>
            <a:r>
              <a:rPr sz="2200" spc="-5" dirty="0">
                <a:latin typeface="Verdana"/>
                <a:cs typeface="Verdana"/>
              </a:rPr>
              <a:t>expansion with that of </a:t>
            </a:r>
            <a:r>
              <a:rPr sz="2200" dirty="0">
                <a:latin typeface="Verdana"/>
                <a:cs typeface="Verdana"/>
              </a:rPr>
              <a:t>steel, </a:t>
            </a:r>
            <a:r>
              <a:rPr sz="2200" spc="-5" dirty="0">
                <a:latin typeface="Verdana"/>
                <a:cs typeface="Verdana"/>
              </a:rPr>
              <a:t>due to which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internal  stresses initiated </a:t>
            </a:r>
            <a:r>
              <a:rPr sz="2200" spc="-10" dirty="0">
                <a:latin typeface="Verdana"/>
                <a:cs typeface="Verdana"/>
              </a:rPr>
              <a:t>due </a:t>
            </a:r>
            <a:r>
              <a:rPr sz="2200" spc="-5" dirty="0">
                <a:latin typeface="Verdana"/>
                <a:cs typeface="Verdana"/>
              </a:rPr>
              <a:t>to </a:t>
            </a:r>
            <a:r>
              <a:rPr sz="2200" spc="-10" dirty="0">
                <a:latin typeface="Verdana"/>
                <a:cs typeface="Verdana"/>
              </a:rPr>
              <a:t>variation </a:t>
            </a:r>
            <a:r>
              <a:rPr sz="2200" dirty="0">
                <a:latin typeface="Verdana"/>
                <a:cs typeface="Verdana"/>
              </a:rPr>
              <a:t>in </a:t>
            </a:r>
            <a:r>
              <a:rPr sz="2200" spc="-10" dirty="0">
                <a:latin typeface="Verdana"/>
                <a:cs typeface="Verdana"/>
              </a:rPr>
              <a:t>thermal </a:t>
            </a:r>
            <a:r>
              <a:rPr sz="2200" spc="-5" dirty="0">
                <a:latin typeface="Verdana"/>
                <a:cs typeface="Verdana"/>
              </a:rPr>
              <a:t>expansion or contraction  are eliminated.</a:t>
            </a:r>
            <a:endParaRPr sz="2200">
              <a:latin typeface="Verdana"/>
              <a:cs typeface="Verdana"/>
            </a:endParaRPr>
          </a:p>
          <a:p>
            <a:pPr marL="481965" marR="6985" indent="-469900" algn="just">
              <a:lnSpc>
                <a:spcPct val="80000"/>
              </a:lnSpc>
              <a:spcBef>
                <a:spcPts val="55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200" spc="-25" dirty="0">
                <a:latin typeface="Verdana"/>
                <a:cs typeface="Verdana"/>
              </a:rPr>
              <a:t>Secondly, </a:t>
            </a:r>
            <a:r>
              <a:rPr sz="2200" spc="-5" dirty="0">
                <a:latin typeface="Verdana"/>
                <a:cs typeface="Verdana"/>
              </a:rPr>
              <a:t>on the hardening </a:t>
            </a:r>
            <a:r>
              <a:rPr sz="2200" dirty="0">
                <a:latin typeface="Verdana"/>
                <a:cs typeface="Verdana"/>
              </a:rPr>
              <a:t>of </a:t>
            </a:r>
            <a:r>
              <a:rPr sz="2200" spc="-5" dirty="0">
                <a:latin typeface="Verdana"/>
                <a:cs typeface="Verdana"/>
              </a:rPr>
              <a:t>the cement paste </a:t>
            </a:r>
            <a:r>
              <a:rPr sz="2200" dirty="0">
                <a:latin typeface="Verdana"/>
                <a:cs typeface="Verdana"/>
              </a:rPr>
              <a:t>inside </a:t>
            </a:r>
            <a:r>
              <a:rPr sz="2200" spc="-5" dirty="0">
                <a:latin typeface="Verdana"/>
                <a:cs typeface="Verdana"/>
              </a:rPr>
              <a:t>the concrete, </a:t>
            </a:r>
            <a:r>
              <a:rPr sz="2200" dirty="0">
                <a:latin typeface="Verdana"/>
                <a:cs typeface="Verdana"/>
              </a:rPr>
              <a:t>it  </a:t>
            </a:r>
            <a:r>
              <a:rPr sz="2200" spc="-5" dirty="0">
                <a:latin typeface="Verdana"/>
                <a:cs typeface="Verdana"/>
              </a:rPr>
              <a:t>corresponds to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surface features </a:t>
            </a:r>
            <a:r>
              <a:rPr sz="2200" dirty="0">
                <a:latin typeface="Verdana"/>
                <a:cs typeface="Verdana"/>
              </a:rPr>
              <a:t>of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dirty="0">
                <a:latin typeface="Verdana"/>
                <a:cs typeface="Verdana"/>
              </a:rPr>
              <a:t>steel, </a:t>
            </a:r>
            <a:r>
              <a:rPr sz="2200" spc="-5" dirty="0">
                <a:latin typeface="Verdana"/>
                <a:cs typeface="Verdana"/>
              </a:rPr>
              <a:t>allowing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stresses  to be </a:t>
            </a:r>
            <a:r>
              <a:rPr sz="2200" dirty="0">
                <a:latin typeface="Verdana"/>
                <a:cs typeface="Verdana"/>
              </a:rPr>
              <a:t>efficiently </a:t>
            </a:r>
            <a:r>
              <a:rPr sz="2200" spc="-10" dirty="0">
                <a:latin typeface="Verdana"/>
                <a:cs typeface="Verdana"/>
              </a:rPr>
              <a:t>transmitted </a:t>
            </a:r>
            <a:r>
              <a:rPr sz="2200" spc="-5" dirty="0">
                <a:latin typeface="Verdana"/>
                <a:cs typeface="Verdana"/>
              </a:rPr>
              <a:t>between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two materials. The cohesive  characteristics between </a:t>
            </a:r>
            <a:r>
              <a:rPr sz="2200" spc="-10" dirty="0">
                <a:latin typeface="Verdana"/>
                <a:cs typeface="Verdana"/>
              </a:rPr>
              <a:t>the </a:t>
            </a:r>
            <a:r>
              <a:rPr sz="2200" spc="-5" dirty="0">
                <a:latin typeface="Verdana"/>
                <a:cs typeface="Verdana"/>
              </a:rPr>
              <a:t>steel and concrete are enhanced by </a:t>
            </a:r>
            <a:r>
              <a:rPr sz="2200" spc="-10" dirty="0">
                <a:latin typeface="Verdana"/>
                <a:cs typeface="Verdana"/>
              </a:rPr>
              <a:t>the  </a:t>
            </a:r>
            <a:r>
              <a:rPr sz="2200" spc="-5" dirty="0">
                <a:latin typeface="Verdana"/>
                <a:cs typeface="Verdana"/>
              </a:rPr>
              <a:t>roughening of steel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bars.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2394204"/>
            <a:ext cx="6404610" cy="109855"/>
          </a:xfrm>
          <a:custGeom>
            <a:avLst/>
            <a:gdLst/>
            <a:ahLst/>
            <a:cxnLst/>
            <a:rect l="l" t="t" r="r" b="b"/>
            <a:pathLst>
              <a:path w="6404609" h="109855">
                <a:moveTo>
                  <a:pt x="0" y="109727"/>
                </a:moveTo>
                <a:lnTo>
                  <a:pt x="6404483" y="109727"/>
                </a:lnTo>
                <a:lnTo>
                  <a:pt x="6404483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2394204"/>
            <a:ext cx="10363200" cy="0"/>
          </a:xfrm>
          <a:custGeom>
            <a:avLst/>
            <a:gdLst/>
            <a:ahLst/>
            <a:cxnLst/>
            <a:rect l="l" t="t" r="r" b="b"/>
            <a:pathLst>
              <a:path w="10363200">
                <a:moveTo>
                  <a:pt x="0" y="0"/>
                </a:moveTo>
                <a:lnTo>
                  <a:pt x="10363200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33752" y="1568322"/>
            <a:ext cx="85255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DANGEROUS</a:t>
            </a:r>
            <a:r>
              <a:rPr sz="4800" spc="-60" dirty="0"/>
              <a:t> </a:t>
            </a:r>
            <a:r>
              <a:rPr sz="4800" spc="-5" dirty="0"/>
              <a:t>BUILDINGS</a:t>
            </a:r>
            <a:endParaRPr sz="4800"/>
          </a:p>
        </p:txBody>
      </p:sp>
    </p:spTree>
    <p:extLst>
      <p:ext uri="{BB962C8B-B14F-4D97-AF65-F5344CB8AC3E}">
        <p14:creationId xmlns:p14="http://schemas.microsoft.com/office/powerpoint/2010/main" val="1361125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787653"/>
            <a:ext cx="5882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Building/structure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1270" algn="ctr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'Any </a:t>
            </a:r>
            <a:r>
              <a:rPr spc="-10" dirty="0"/>
              <a:t>permanent </a:t>
            </a:r>
            <a:r>
              <a:rPr spc="-5" dirty="0"/>
              <a:t>or </a:t>
            </a:r>
            <a:r>
              <a:rPr spc="-15" dirty="0"/>
              <a:t>temporary </a:t>
            </a:r>
            <a:r>
              <a:rPr spc="-10" dirty="0"/>
              <a:t>building  </a:t>
            </a:r>
            <a:r>
              <a:rPr spc="-5" dirty="0"/>
              <a:t>and </a:t>
            </a:r>
            <a:r>
              <a:rPr spc="-15" dirty="0"/>
              <a:t>any </a:t>
            </a:r>
            <a:r>
              <a:rPr spc="-5" dirty="0"/>
              <a:t>other </a:t>
            </a:r>
            <a:r>
              <a:rPr spc="-10" dirty="0"/>
              <a:t>permanent </a:t>
            </a:r>
            <a:r>
              <a:rPr spc="-5" dirty="0"/>
              <a:t>or </a:t>
            </a:r>
            <a:r>
              <a:rPr spc="-15" dirty="0"/>
              <a:t>temporary  </a:t>
            </a:r>
            <a:r>
              <a:rPr spc="-5" dirty="0"/>
              <a:t>structure, or erection, of </a:t>
            </a:r>
            <a:r>
              <a:rPr spc="-15" dirty="0"/>
              <a:t>whatever </a:t>
            </a:r>
            <a:r>
              <a:rPr spc="-5" dirty="0"/>
              <a:t>kind  or nature.'</a:t>
            </a:r>
          </a:p>
        </p:txBody>
      </p:sp>
    </p:spTree>
    <p:extLst>
      <p:ext uri="{BB962C8B-B14F-4D97-AF65-F5344CB8AC3E}">
        <p14:creationId xmlns:p14="http://schemas.microsoft.com/office/powerpoint/2010/main" val="1964761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534225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Dangerous</a:t>
            </a:r>
            <a:r>
              <a:rPr spc="-105" dirty="0"/>
              <a:t> </a:t>
            </a:r>
            <a:r>
              <a:rPr spc="-5" dirty="0"/>
              <a:t>Building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4045"/>
            <a:ext cx="10511790" cy="3830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"/>
              <a:tabLst>
                <a:tab pos="482600" algn="l"/>
              </a:tabLst>
            </a:pPr>
            <a:r>
              <a:rPr sz="2400" spc="-5" dirty="0">
                <a:latin typeface="Verdana"/>
                <a:cs typeface="Verdana"/>
              </a:rPr>
              <a:t>The term </a:t>
            </a:r>
            <a:r>
              <a:rPr sz="2400" dirty="0">
                <a:latin typeface="Verdana"/>
                <a:cs typeface="Verdana"/>
              </a:rPr>
              <a:t>'dangerous </a:t>
            </a:r>
            <a:r>
              <a:rPr sz="2400" spc="-5" dirty="0">
                <a:latin typeface="Verdana"/>
                <a:cs typeface="Verdana"/>
              </a:rPr>
              <a:t>structure' covers </a:t>
            </a:r>
            <a:r>
              <a:rPr sz="2400" dirty="0">
                <a:latin typeface="Verdana"/>
                <a:cs typeface="Verdana"/>
              </a:rPr>
              <a:t>buildings </a:t>
            </a:r>
            <a:r>
              <a:rPr sz="2400" spc="-5" dirty="0">
                <a:latin typeface="Verdana"/>
                <a:cs typeface="Verdana"/>
              </a:rPr>
              <a:t>or </a:t>
            </a:r>
            <a:r>
              <a:rPr sz="2400" dirty="0">
                <a:latin typeface="Verdana"/>
                <a:cs typeface="Verdana"/>
              </a:rPr>
              <a:t>parts </a:t>
            </a:r>
            <a:r>
              <a:rPr sz="2400" spc="5" dirty="0">
                <a:latin typeface="Verdana"/>
                <a:cs typeface="Verdana"/>
              </a:rPr>
              <a:t>of  </a:t>
            </a:r>
            <a:r>
              <a:rPr sz="2400" spc="-5" dirty="0">
                <a:latin typeface="Verdana"/>
                <a:cs typeface="Verdana"/>
              </a:rPr>
              <a:t>buildings. </a:t>
            </a:r>
            <a:r>
              <a:rPr sz="2400" spc="-1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also includes garden walls, fences </a:t>
            </a:r>
            <a:r>
              <a:rPr sz="2400" dirty="0">
                <a:latin typeface="Verdana"/>
                <a:cs typeface="Verdana"/>
              </a:rPr>
              <a:t>or </a:t>
            </a:r>
            <a:r>
              <a:rPr sz="2400" spc="-5" dirty="0">
                <a:latin typeface="Verdana"/>
                <a:cs typeface="Verdana"/>
              </a:rPr>
              <a:t>hoardings,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spc="-5" dirty="0">
                <a:latin typeface="Verdana"/>
                <a:cs typeface="Verdana"/>
              </a:rPr>
              <a:t>fact any </a:t>
            </a:r>
            <a:r>
              <a:rPr sz="2400" dirty="0">
                <a:latin typeface="Verdana"/>
                <a:cs typeface="Verdana"/>
              </a:rPr>
              <a:t>built structure that </a:t>
            </a:r>
            <a:r>
              <a:rPr sz="2400" spc="-5" dirty="0">
                <a:latin typeface="Verdana"/>
                <a:cs typeface="Verdana"/>
              </a:rPr>
              <a:t>because </a:t>
            </a:r>
            <a:r>
              <a:rPr sz="2400" dirty="0">
                <a:latin typeface="Verdana"/>
                <a:cs typeface="Verdana"/>
              </a:rPr>
              <a:t>of </a:t>
            </a:r>
            <a:r>
              <a:rPr sz="2400" spc="-10" dirty="0">
                <a:latin typeface="Verdana"/>
                <a:cs typeface="Verdana"/>
              </a:rPr>
              <a:t>its </a:t>
            </a:r>
            <a:r>
              <a:rPr sz="2400" dirty="0">
                <a:latin typeface="Verdana"/>
                <a:cs typeface="Verdana"/>
              </a:rPr>
              <a:t>condition </a:t>
            </a:r>
            <a:r>
              <a:rPr sz="2400" spc="-5" dirty="0">
                <a:latin typeface="Verdana"/>
                <a:cs typeface="Verdana"/>
              </a:rPr>
              <a:t>could  endanger </a:t>
            </a:r>
            <a:r>
              <a:rPr sz="2400" dirty="0">
                <a:latin typeface="Verdana"/>
                <a:cs typeface="Verdana"/>
              </a:rPr>
              <a:t>the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public.</a:t>
            </a:r>
            <a:endParaRPr sz="2400">
              <a:latin typeface="Verdana"/>
              <a:cs typeface="Verdana"/>
            </a:endParaRPr>
          </a:p>
          <a:p>
            <a:pPr marL="481965" marR="6350" indent="-469900" algn="just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spc="-5" dirty="0">
                <a:latin typeface="Verdana"/>
                <a:cs typeface="Verdana"/>
              </a:rPr>
              <a:t>Buildings, </a:t>
            </a:r>
            <a:r>
              <a:rPr sz="2400" spc="-10" dirty="0">
                <a:latin typeface="Verdana"/>
                <a:cs typeface="Verdana"/>
              </a:rPr>
              <a:t>like </a:t>
            </a:r>
            <a:r>
              <a:rPr sz="2400" spc="-5" dirty="0">
                <a:latin typeface="Verdana"/>
                <a:cs typeface="Verdana"/>
              </a:rPr>
              <a:t>people, </a:t>
            </a:r>
            <a:r>
              <a:rPr sz="2400" dirty="0">
                <a:latin typeface="Verdana"/>
                <a:cs typeface="Verdana"/>
              </a:rPr>
              <a:t>suffer from </a:t>
            </a:r>
            <a:r>
              <a:rPr sz="2400" spc="-5" dirty="0">
                <a:latin typeface="Verdana"/>
                <a:cs typeface="Verdana"/>
              </a:rPr>
              <a:t>an </a:t>
            </a:r>
            <a:r>
              <a:rPr sz="2400" dirty="0">
                <a:latin typeface="Verdana"/>
                <a:cs typeface="Verdana"/>
              </a:rPr>
              <a:t>ageing </a:t>
            </a:r>
            <a:r>
              <a:rPr sz="2400" spc="-5" dirty="0">
                <a:latin typeface="Verdana"/>
                <a:cs typeface="Verdana"/>
              </a:rPr>
              <a:t>process, which can  result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the structure </a:t>
            </a:r>
            <a:r>
              <a:rPr sz="2400" spc="-5" dirty="0">
                <a:latin typeface="Verdana"/>
                <a:cs typeface="Verdana"/>
              </a:rPr>
              <a:t>becoming </a:t>
            </a:r>
            <a:r>
              <a:rPr sz="2400" spc="-55" dirty="0">
                <a:latin typeface="Verdana"/>
                <a:cs typeface="Verdana"/>
              </a:rPr>
              <a:t>weaker. </a:t>
            </a:r>
            <a:r>
              <a:rPr sz="2400" dirty="0">
                <a:latin typeface="Verdana"/>
                <a:cs typeface="Verdana"/>
              </a:rPr>
              <a:t>Buildings </a:t>
            </a:r>
            <a:r>
              <a:rPr sz="2400" spc="-5" dirty="0">
                <a:latin typeface="Verdana"/>
                <a:cs typeface="Verdana"/>
              </a:rPr>
              <a:t>or </a:t>
            </a:r>
            <a:r>
              <a:rPr sz="2400" dirty="0">
                <a:latin typeface="Verdana"/>
                <a:cs typeface="Verdana"/>
              </a:rPr>
              <a:t>structures  </a:t>
            </a:r>
            <a:r>
              <a:rPr sz="2400" spc="-5" dirty="0">
                <a:latin typeface="Verdana"/>
                <a:cs typeface="Verdana"/>
              </a:rPr>
              <a:t>can </a:t>
            </a:r>
            <a:r>
              <a:rPr sz="2400" dirty="0">
                <a:latin typeface="Verdana"/>
                <a:cs typeface="Verdana"/>
              </a:rPr>
              <a:t>become </a:t>
            </a:r>
            <a:r>
              <a:rPr sz="2400" spc="-5" dirty="0">
                <a:latin typeface="Verdana"/>
                <a:cs typeface="Verdana"/>
              </a:rPr>
              <a:t>dangerous as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result </a:t>
            </a:r>
            <a:r>
              <a:rPr sz="2400" dirty="0">
                <a:latin typeface="Verdana"/>
                <a:cs typeface="Verdana"/>
              </a:rPr>
              <a:t>of poor maintenance, fire,  </a:t>
            </a:r>
            <a:r>
              <a:rPr sz="2400" spc="-5" dirty="0">
                <a:latin typeface="Verdana"/>
                <a:cs typeface="Verdana"/>
              </a:rPr>
              <a:t>storm, </a:t>
            </a:r>
            <a:r>
              <a:rPr sz="2400" spc="-10" dirty="0">
                <a:latin typeface="Verdana"/>
                <a:cs typeface="Verdana"/>
              </a:rPr>
              <a:t>vehicle impact </a:t>
            </a:r>
            <a:r>
              <a:rPr sz="2400" spc="-5" dirty="0">
                <a:latin typeface="Verdana"/>
                <a:cs typeface="Verdana"/>
              </a:rPr>
              <a:t>or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explosion.</a:t>
            </a:r>
            <a:endParaRPr sz="2400">
              <a:latin typeface="Verdana"/>
              <a:cs typeface="Verdana"/>
            </a:endParaRPr>
          </a:p>
          <a:p>
            <a:pPr marL="481965" marR="8255" indent="-469900" algn="just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dirty="0">
                <a:latin typeface="Verdana"/>
                <a:cs typeface="Verdana"/>
              </a:rPr>
              <a:t>Structure </a:t>
            </a:r>
            <a:r>
              <a:rPr sz="2400" spc="-5" dirty="0">
                <a:latin typeface="Verdana"/>
                <a:cs typeface="Verdana"/>
              </a:rPr>
              <a:t>causing danger; </a:t>
            </a:r>
            <a:r>
              <a:rPr sz="2400" spc="-10" dirty="0">
                <a:latin typeface="Verdana"/>
                <a:cs typeface="Verdana"/>
              </a:rPr>
              <a:t>likely </a:t>
            </a:r>
            <a:r>
              <a:rPr sz="2400" spc="5" dirty="0">
                <a:latin typeface="Verdana"/>
                <a:cs typeface="Verdana"/>
              </a:rPr>
              <a:t>to </a:t>
            </a:r>
            <a:r>
              <a:rPr sz="2400" dirty="0">
                <a:latin typeface="Verdana"/>
                <a:cs typeface="Verdana"/>
              </a:rPr>
              <a:t>harm </a:t>
            </a:r>
            <a:r>
              <a:rPr sz="2400" spc="-5" dirty="0">
                <a:latin typeface="Verdana"/>
                <a:cs typeface="Verdana"/>
              </a:rPr>
              <a:t>or </a:t>
            </a:r>
            <a:r>
              <a:rPr sz="2400" dirty="0">
                <a:latin typeface="Verdana"/>
                <a:cs typeface="Verdana"/>
              </a:rPr>
              <a:t>hurt; a </a:t>
            </a:r>
            <a:r>
              <a:rPr sz="2400" spc="-5" dirty="0">
                <a:latin typeface="Verdana"/>
                <a:cs typeface="Verdana"/>
              </a:rPr>
              <a:t>perilous  </a:t>
            </a:r>
            <a:r>
              <a:rPr sz="2400" spc="-10" dirty="0">
                <a:latin typeface="Verdana"/>
                <a:cs typeface="Verdana"/>
              </a:rPr>
              <a:t>building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8833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50137"/>
            <a:ext cx="7900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Causes of </a:t>
            </a:r>
            <a:r>
              <a:rPr sz="4000" spc="-10" dirty="0"/>
              <a:t>Decay </a:t>
            </a:r>
            <a:r>
              <a:rPr sz="4000" spc="-5" dirty="0"/>
              <a:t>in</a:t>
            </a:r>
            <a:r>
              <a:rPr sz="4000" spc="25" dirty="0"/>
              <a:t> </a:t>
            </a:r>
            <a:r>
              <a:rPr sz="4000" spc="-5" dirty="0"/>
              <a:t>Building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34644" y="1828241"/>
            <a:ext cx="10510520" cy="402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inappropriate </a:t>
            </a:r>
            <a:r>
              <a:rPr sz="2000" dirty="0">
                <a:latin typeface="Verdana"/>
                <a:cs typeface="Verdana"/>
              </a:rPr>
              <a:t>use </a:t>
            </a:r>
            <a:r>
              <a:rPr sz="2000" spc="-5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a component </a:t>
            </a:r>
            <a:r>
              <a:rPr sz="2000" spc="-5" dirty="0">
                <a:latin typeface="Verdana"/>
                <a:cs typeface="Verdana"/>
              </a:rPr>
              <a:t>or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material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92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External </a:t>
            </a:r>
            <a:r>
              <a:rPr sz="2000" dirty="0">
                <a:latin typeface="Verdana"/>
                <a:cs typeface="Verdana"/>
              </a:rPr>
              <a:t>causes </a:t>
            </a:r>
            <a:r>
              <a:rPr sz="2000" spc="-5" dirty="0">
                <a:latin typeface="Verdana"/>
                <a:cs typeface="Verdana"/>
              </a:rPr>
              <a:t>of decay in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buildings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5" dirty="0">
                <a:latin typeface="Verdana"/>
                <a:cs typeface="Verdana"/>
              </a:rPr>
              <a:t>Gravity </a:t>
            </a:r>
            <a:r>
              <a:rPr sz="2000" dirty="0">
                <a:latin typeface="Verdana"/>
                <a:cs typeface="Verdana"/>
              </a:rPr>
              <a:t>causes </a:t>
            </a:r>
            <a:r>
              <a:rPr sz="2000" spc="-5" dirty="0">
                <a:latin typeface="Verdana"/>
                <a:cs typeface="Verdana"/>
              </a:rPr>
              <a:t>buildings </a:t>
            </a:r>
            <a:r>
              <a:rPr sz="2000" dirty="0">
                <a:latin typeface="Verdana"/>
                <a:cs typeface="Verdana"/>
              </a:rPr>
              <a:t>to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collapse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Climatic conditions </a:t>
            </a:r>
            <a:r>
              <a:rPr sz="2000" dirty="0">
                <a:latin typeface="Verdana"/>
                <a:cs typeface="Verdana"/>
              </a:rPr>
              <a:t>has </a:t>
            </a:r>
            <a:r>
              <a:rPr sz="2000" spc="-5" dirty="0">
                <a:latin typeface="Verdana"/>
                <a:cs typeface="Verdana"/>
              </a:rPr>
              <a:t>severe </a:t>
            </a:r>
            <a:r>
              <a:rPr sz="2000" dirty="0">
                <a:latin typeface="Verdana"/>
                <a:cs typeface="Verdana"/>
              </a:rPr>
              <a:t>effects on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buildings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Fire burns </a:t>
            </a:r>
            <a:r>
              <a:rPr sz="2000" dirty="0">
                <a:latin typeface="Verdana"/>
                <a:cs typeface="Verdana"/>
              </a:rPr>
              <a:t>effects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buildings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Vibration of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transportation vehicles </a:t>
            </a:r>
            <a:r>
              <a:rPr sz="2000" dirty="0">
                <a:latin typeface="Verdana"/>
                <a:cs typeface="Verdana"/>
              </a:rPr>
              <a:t>effects the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buildings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30000"/>
              </a:lnSpc>
              <a:spcBef>
                <a:spcPts val="120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Man-made </a:t>
            </a:r>
            <a:r>
              <a:rPr sz="2000" spc="-5" dirty="0">
                <a:latin typeface="Verdana"/>
                <a:cs typeface="Verdana"/>
              </a:rPr>
              <a:t>causes </a:t>
            </a:r>
            <a:r>
              <a:rPr sz="2000" spc="-10" dirty="0">
                <a:latin typeface="Verdana"/>
                <a:cs typeface="Verdana"/>
              </a:rPr>
              <a:t>like alteration </a:t>
            </a:r>
            <a:r>
              <a:rPr sz="2000" spc="-5" dirty="0">
                <a:latin typeface="Verdana"/>
                <a:cs typeface="Verdana"/>
              </a:rPr>
              <a:t>in the buildings etc. paly </a:t>
            </a:r>
            <a:r>
              <a:rPr sz="2000" dirty="0">
                <a:latin typeface="Verdana"/>
                <a:cs typeface="Verdana"/>
              </a:rPr>
              <a:t>significant </a:t>
            </a:r>
            <a:r>
              <a:rPr sz="2000" spc="-5" dirty="0">
                <a:latin typeface="Verdana"/>
                <a:cs typeface="Verdana"/>
              </a:rPr>
              <a:t>role in the  becoming the buildings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dangerous</a:t>
            </a:r>
            <a:endParaRPr sz="2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6713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50137"/>
            <a:ext cx="7900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Causes of </a:t>
            </a:r>
            <a:r>
              <a:rPr sz="4000" spc="-10" dirty="0"/>
              <a:t>Decay </a:t>
            </a:r>
            <a:r>
              <a:rPr sz="4000" spc="-5" dirty="0"/>
              <a:t>in</a:t>
            </a:r>
            <a:r>
              <a:rPr sz="4000" spc="25" dirty="0"/>
              <a:t> </a:t>
            </a:r>
            <a:r>
              <a:rPr sz="4000" spc="-5" dirty="0"/>
              <a:t>Building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34644" y="1857197"/>
            <a:ext cx="10338435" cy="3897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10" dirty="0">
                <a:latin typeface="Verdana"/>
                <a:cs typeface="Verdana"/>
              </a:rPr>
              <a:t>Effects of </a:t>
            </a:r>
            <a:r>
              <a:rPr sz="1600" b="1" spc="-5" dirty="0">
                <a:latin typeface="Verdana"/>
                <a:cs typeface="Verdana"/>
              </a:rPr>
              <a:t>water </a:t>
            </a:r>
            <a:r>
              <a:rPr sz="1600" b="1" spc="-10" dirty="0">
                <a:latin typeface="Verdana"/>
                <a:cs typeface="Verdana"/>
              </a:rPr>
              <a:t>proofing </a:t>
            </a:r>
            <a:r>
              <a:rPr sz="1600" b="1" spc="-5" dirty="0">
                <a:latin typeface="Verdana"/>
                <a:cs typeface="Verdana"/>
              </a:rPr>
              <a:t>and </a:t>
            </a:r>
            <a:r>
              <a:rPr sz="1600" b="1" spc="-10" dirty="0">
                <a:latin typeface="Verdana"/>
                <a:cs typeface="Verdana"/>
              </a:rPr>
              <a:t>seepage </a:t>
            </a:r>
            <a:r>
              <a:rPr sz="1600" b="1" spc="-5" dirty="0">
                <a:latin typeface="Verdana"/>
                <a:cs typeface="Verdana"/>
              </a:rPr>
              <a:t>can’t be</a:t>
            </a:r>
            <a:r>
              <a:rPr sz="1600" b="1" spc="22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neglected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Verdana"/>
                <a:cs typeface="Verdana"/>
              </a:rPr>
              <a:t>The use of material adjacent to or </a:t>
            </a:r>
            <a:r>
              <a:rPr sz="1600" b="1" spc="-10" dirty="0">
                <a:latin typeface="Verdana"/>
                <a:cs typeface="Verdana"/>
              </a:rPr>
              <a:t>in combination </a:t>
            </a:r>
            <a:r>
              <a:rPr sz="1600" b="1" spc="-5" dirty="0">
                <a:latin typeface="Verdana"/>
                <a:cs typeface="Verdana"/>
              </a:rPr>
              <a:t>with another that </a:t>
            </a:r>
            <a:r>
              <a:rPr sz="1600" b="1" spc="-10" dirty="0">
                <a:latin typeface="Verdana"/>
                <a:cs typeface="Verdana"/>
              </a:rPr>
              <a:t>adversely </a:t>
            </a:r>
            <a:r>
              <a:rPr sz="1600" b="1" spc="-5" dirty="0">
                <a:latin typeface="Verdana"/>
                <a:cs typeface="Verdana"/>
              </a:rPr>
              <a:t>affects</a:t>
            </a:r>
            <a:r>
              <a:rPr sz="1600" b="1" spc="375" dirty="0">
                <a:latin typeface="Verdana"/>
                <a:cs typeface="Verdana"/>
              </a:rPr>
              <a:t> </a:t>
            </a:r>
            <a:r>
              <a:rPr sz="1600" b="1" spc="-15" dirty="0">
                <a:latin typeface="Verdana"/>
                <a:cs typeface="Verdana"/>
              </a:rPr>
              <a:t>it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Verdana"/>
                <a:cs typeface="Verdana"/>
              </a:rPr>
              <a:t>A lack of </a:t>
            </a:r>
            <a:r>
              <a:rPr sz="1600" b="1" spc="-10" dirty="0">
                <a:latin typeface="Verdana"/>
                <a:cs typeface="Verdana"/>
              </a:rPr>
              <a:t>knowledge </a:t>
            </a:r>
            <a:r>
              <a:rPr sz="1600" b="1" spc="-5" dirty="0">
                <a:latin typeface="Verdana"/>
                <a:cs typeface="Verdana"/>
              </a:rPr>
              <a:t>by the </a:t>
            </a:r>
            <a:r>
              <a:rPr sz="1600" b="1" spc="-10" dirty="0">
                <a:latin typeface="Verdana"/>
                <a:cs typeface="Verdana"/>
              </a:rPr>
              <a:t>designer regarding </a:t>
            </a:r>
            <a:r>
              <a:rPr sz="1600" b="1" spc="-5" dirty="0">
                <a:latin typeface="Verdana"/>
                <a:cs typeface="Verdana"/>
              </a:rPr>
              <a:t>the </a:t>
            </a:r>
            <a:r>
              <a:rPr sz="1600" b="1" spc="-10" dirty="0">
                <a:latin typeface="Verdana"/>
                <a:cs typeface="Verdana"/>
              </a:rPr>
              <a:t>potential deterioration </a:t>
            </a:r>
            <a:r>
              <a:rPr sz="1600" b="1" spc="-5" dirty="0">
                <a:latin typeface="Verdana"/>
                <a:cs typeface="Verdana"/>
              </a:rPr>
              <a:t>of a</a:t>
            </a:r>
            <a:r>
              <a:rPr sz="1600" b="1" spc="49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material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Verdana"/>
                <a:cs typeface="Verdana"/>
              </a:rPr>
              <a:t>The </a:t>
            </a:r>
            <a:r>
              <a:rPr sz="1600" b="1" spc="-10" dirty="0">
                <a:latin typeface="Verdana"/>
                <a:cs typeface="Verdana"/>
              </a:rPr>
              <a:t>building being subject </a:t>
            </a:r>
            <a:r>
              <a:rPr sz="1600" b="1" spc="-5" dirty="0">
                <a:latin typeface="Verdana"/>
                <a:cs typeface="Verdana"/>
              </a:rPr>
              <a:t>to </a:t>
            </a:r>
            <a:r>
              <a:rPr sz="1600" b="1" spc="-10" dirty="0">
                <a:latin typeface="Verdana"/>
                <a:cs typeface="Verdana"/>
              </a:rPr>
              <a:t>forces </a:t>
            </a:r>
            <a:r>
              <a:rPr sz="1600" b="1" spc="-5" dirty="0">
                <a:latin typeface="Verdana"/>
                <a:cs typeface="Verdana"/>
              </a:rPr>
              <a:t>or agents </a:t>
            </a:r>
            <a:r>
              <a:rPr sz="1600" b="1" spc="-10" dirty="0">
                <a:latin typeface="Verdana"/>
                <a:cs typeface="Verdana"/>
              </a:rPr>
              <a:t>not considered in </a:t>
            </a:r>
            <a:r>
              <a:rPr sz="1600" b="1" spc="-5" dirty="0">
                <a:latin typeface="Verdana"/>
                <a:cs typeface="Verdana"/>
              </a:rPr>
              <a:t>the</a:t>
            </a:r>
            <a:r>
              <a:rPr sz="1600" b="1" spc="36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design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Verdana"/>
                <a:cs typeface="Verdana"/>
              </a:rPr>
              <a:t>Inaccurate </a:t>
            </a:r>
            <a:r>
              <a:rPr sz="1600" b="1" spc="-10" dirty="0">
                <a:latin typeface="Verdana"/>
                <a:cs typeface="Verdana"/>
              </a:rPr>
              <a:t>information from</a:t>
            </a:r>
            <a:r>
              <a:rPr sz="1600" b="1" spc="9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manufacturers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10" dirty="0">
                <a:latin typeface="Verdana"/>
                <a:cs typeface="Verdana"/>
              </a:rPr>
              <a:t>Poor manufacturing</a:t>
            </a:r>
            <a:r>
              <a:rPr sz="1600" b="1" spc="8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quality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10" dirty="0">
                <a:latin typeface="Verdana"/>
                <a:cs typeface="Verdana"/>
              </a:rPr>
              <a:t>Poor</a:t>
            </a:r>
            <a:r>
              <a:rPr sz="1600" b="1" spc="3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workmanship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Verdana"/>
                <a:cs typeface="Verdana"/>
              </a:rPr>
              <a:t>The </a:t>
            </a:r>
            <a:r>
              <a:rPr sz="1600" b="1" spc="-10" dirty="0">
                <a:latin typeface="Verdana"/>
                <a:cs typeface="Verdana"/>
              </a:rPr>
              <a:t>failure </a:t>
            </a:r>
            <a:r>
              <a:rPr sz="1600" b="1" spc="-5" dirty="0">
                <a:latin typeface="Verdana"/>
                <a:cs typeface="Verdana"/>
              </a:rPr>
              <a:t>to </a:t>
            </a:r>
            <a:r>
              <a:rPr sz="1600" b="1" spc="-10" dirty="0">
                <a:latin typeface="Verdana"/>
                <a:cs typeface="Verdana"/>
              </a:rPr>
              <a:t>carry </a:t>
            </a:r>
            <a:r>
              <a:rPr sz="1600" b="1" spc="-5" dirty="0">
                <a:latin typeface="Verdana"/>
                <a:cs typeface="Verdana"/>
              </a:rPr>
              <a:t>out </a:t>
            </a:r>
            <a:r>
              <a:rPr sz="1600" b="1" spc="-10" dirty="0">
                <a:latin typeface="Verdana"/>
                <a:cs typeface="Verdana"/>
              </a:rPr>
              <a:t>necessary </a:t>
            </a:r>
            <a:r>
              <a:rPr sz="1600" b="1" spc="-5" dirty="0">
                <a:latin typeface="Verdana"/>
                <a:cs typeface="Verdana"/>
              </a:rPr>
              <a:t>routine </a:t>
            </a:r>
            <a:r>
              <a:rPr sz="1600" b="1" spc="-10" dirty="0">
                <a:latin typeface="Verdana"/>
                <a:cs typeface="Verdana"/>
              </a:rPr>
              <a:t>maintenance </a:t>
            </a:r>
            <a:r>
              <a:rPr sz="1600" b="1" spc="-5" dirty="0">
                <a:latin typeface="Verdana"/>
                <a:cs typeface="Verdana"/>
              </a:rPr>
              <a:t>at the appropriate</a:t>
            </a:r>
            <a:r>
              <a:rPr sz="1600" b="1" spc="29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time</a:t>
            </a:r>
            <a:endParaRPr sz="16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55165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66901"/>
            <a:ext cx="1019429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/>
                <a:cs typeface="Times New Roman"/>
              </a:rPr>
              <a:t>Issues </a:t>
            </a:r>
            <a:r>
              <a:rPr spc="-10" dirty="0">
                <a:latin typeface="Times New Roman"/>
                <a:cs typeface="Times New Roman"/>
              </a:rPr>
              <a:t>related </a:t>
            </a:r>
            <a:r>
              <a:rPr dirty="0">
                <a:latin typeface="Times New Roman"/>
                <a:cs typeface="Times New Roman"/>
              </a:rPr>
              <a:t>to </a:t>
            </a:r>
            <a:r>
              <a:rPr spc="-10" dirty="0">
                <a:latin typeface="Times New Roman"/>
                <a:cs typeface="Times New Roman"/>
              </a:rPr>
              <a:t>Dangerous </a:t>
            </a:r>
            <a:r>
              <a:rPr spc="-5" dirty="0">
                <a:latin typeface="Times New Roman"/>
                <a:cs typeface="Times New Roman"/>
              </a:rPr>
              <a:t>Buildings </a:t>
            </a:r>
            <a:r>
              <a:rPr dirty="0">
                <a:latin typeface="Times New Roman"/>
                <a:cs typeface="Times New Roman"/>
              </a:rPr>
              <a:t>in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Pakistan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04797"/>
            <a:ext cx="8587105" cy="423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dirty="0">
                <a:latin typeface="Times New Roman"/>
                <a:cs typeface="Times New Roman"/>
              </a:rPr>
              <a:t>Social</a:t>
            </a:r>
            <a:r>
              <a:rPr sz="2300" spc="-1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Attitude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dirty="0">
                <a:latin typeface="Times New Roman"/>
                <a:cs typeface="Times New Roman"/>
              </a:rPr>
              <a:t>High Construction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Cost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dirty="0">
                <a:latin typeface="Times New Roman"/>
                <a:cs typeface="Times New Roman"/>
              </a:rPr>
              <a:t>High </a:t>
            </a:r>
            <a:r>
              <a:rPr sz="2300" spc="-5" dirty="0">
                <a:latin typeface="Times New Roman"/>
                <a:cs typeface="Times New Roman"/>
              </a:rPr>
              <a:t>ratio </a:t>
            </a:r>
            <a:r>
              <a:rPr sz="2300" dirty="0">
                <a:latin typeface="Times New Roman"/>
                <a:cs typeface="Times New Roman"/>
              </a:rPr>
              <a:t>of poor/low </a:t>
            </a:r>
            <a:r>
              <a:rPr sz="2300" spc="-5" dirty="0">
                <a:latin typeface="Times New Roman"/>
                <a:cs typeface="Times New Roman"/>
              </a:rPr>
              <a:t>income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group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spc="-5" dirty="0">
                <a:latin typeface="Times New Roman"/>
                <a:cs typeface="Times New Roman"/>
              </a:rPr>
              <a:t>Lack </a:t>
            </a:r>
            <a:r>
              <a:rPr sz="2300" dirty="0">
                <a:latin typeface="Times New Roman"/>
                <a:cs typeface="Times New Roman"/>
              </a:rPr>
              <a:t>of </a:t>
            </a:r>
            <a:r>
              <a:rPr sz="2300" spc="-5" dirty="0">
                <a:latin typeface="Times New Roman"/>
                <a:cs typeface="Times New Roman"/>
              </a:rPr>
              <a:t>information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dirty="0">
                <a:latin typeface="Times New Roman"/>
                <a:cs typeface="Times New Roman"/>
              </a:rPr>
              <a:t>Lack of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documentation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spc="-5" dirty="0">
                <a:latin typeface="Times New Roman"/>
                <a:cs typeface="Times New Roman"/>
              </a:rPr>
              <a:t>Incompetent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staff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spc="-5" dirty="0">
                <a:latin typeface="Times New Roman"/>
                <a:cs typeface="Times New Roman"/>
              </a:rPr>
              <a:t>Lack </a:t>
            </a:r>
            <a:r>
              <a:rPr sz="2300" dirty="0">
                <a:latin typeface="Times New Roman"/>
                <a:cs typeface="Times New Roman"/>
              </a:rPr>
              <a:t>of responsibility by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public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spc="-5" dirty="0">
                <a:latin typeface="Times New Roman"/>
                <a:cs typeface="Times New Roman"/>
              </a:rPr>
              <a:t>Lack </a:t>
            </a:r>
            <a:r>
              <a:rPr sz="2300" dirty="0">
                <a:latin typeface="Times New Roman"/>
                <a:cs typeface="Times New Roman"/>
              </a:rPr>
              <a:t>of responsibility by regulatory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body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dirty="0">
                <a:latin typeface="Times New Roman"/>
                <a:cs typeface="Times New Roman"/>
              </a:rPr>
              <a:t>Lack of </a:t>
            </a:r>
            <a:r>
              <a:rPr sz="2300" spc="-5" dirty="0">
                <a:latin typeface="Times New Roman"/>
                <a:cs typeface="Times New Roman"/>
              </a:rPr>
              <a:t>Projects/programs </a:t>
            </a:r>
            <a:r>
              <a:rPr sz="2300" dirty="0">
                <a:latin typeface="Times New Roman"/>
                <a:cs typeface="Times New Roman"/>
              </a:rPr>
              <a:t>issued by </a:t>
            </a:r>
            <a:r>
              <a:rPr sz="2300" spc="-5" dirty="0">
                <a:latin typeface="Times New Roman"/>
                <a:cs typeface="Times New Roman"/>
              </a:rPr>
              <a:t>govt. </a:t>
            </a:r>
            <a:r>
              <a:rPr sz="2300" dirty="0">
                <a:latin typeface="Times New Roman"/>
                <a:cs typeface="Times New Roman"/>
              </a:rPr>
              <a:t>regarding public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buildings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spc="-5" dirty="0">
                <a:latin typeface="Times New Roman"/>
                <a:cs typeface="Times New Roman"/>
              </a:rPr>
              <a:t>Lack </a:t>
            </a:r>
            <a:r>
              <a:rPr sz="2300" dirty="0">
                <a:latin typeface="Times New Roman"/>
                <a:cs typeface="Times New Roman"/>
              </a:rPr>
              <a:t>of Public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Participation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dirty="0">
                <a:latin typeface="Times New Roman"/>
                <a:cs typeface="Times New Roman"/>
              </a:rPr>
              <a:t>Flood prone areas </a:t>
            </a:r>
            <a:r>
              <a:rPr sz="2300" spc="-5" dirty="0">
                <a:latin typeface="Times New Roman"/>
                <a:cs typeface="Times New Roman"/>
              </a:rPr>
              <a:t>in </a:t>
            </a:r>
            <a:r>
              <a:rPr sz="2300" dirty="0">
                <a:latin typeface="Times New Roman"/>
                <a:cs typeface="Times New Roman"/>
              </a:rPr>
              <a:t>Punjab </a:t>
            </a:r>
            <a:r>
              <a:rPr sz="2300" spc="-5" dirty="0">
                <a:latin typeface="Times New Roman"/>
                <a:cs typeface="Times New Roman"/>
              </a:rPr>
              <a:t>especially </a:t>
            </a:r>
            <a:r>
              <a:rPr sz="2300" dirty="0">
                <a:latin typeface="Times New Roman"/>
                <a:cs typeface="Times New Roman"/>
              </a:rPr>
              <a:t>on </a:t>
            </a:r>
            <a:r>
              <a:rPr sz="2300" spc="-5" dirty="0">
                <a:latin typeface="Times New Roman"/>
                <a:cs typeface="Times New Roman"/>
              </a:rPr>
              <a:t>agriculture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lands</a:t>
            </a:r>
            <a:endParaRPr sz="23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300" spc="-5" dirty="0">
                <a:latin typeface="Times New Roman"/>
                <a:cs typeface="Times New Roman"/>
              </a:rPr>
              <a:t>Lack </a:t>
            </a:r>
            <a:r>
              <a:rPr sz="2300" dirty="0">
                <a:latin typeface="Times New Roman"/>
                <a:cs typeface="Times New Roman"/>
              </a:rPr>
              <a:t>of Provision </a:t>
            </a:r>
            <a:r>
              <a:rPr sz="2300" spc="-5" dirty="0">
                <a:latin typeface="Times New Roman"/>
                <a:cs typeface="Times New Roman"/>
              </a:rPr>
              <a:t>in Developmental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Plans</a:t>
            </a:r>
            <a:endParaRPr sz="23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392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6292" y="1566672"/>
            <a:ext cx="4683760" cy="109855"/>
          </a:xfrm>
          <a:custGeom>
            <a:avLst/>
            <a:gdLst/>
            <a:ahLst/>
            <a:cxnLst/>
            <a:rect l="l" t="t" r="r" b="b"/>
            <a:pathLst>
              <a:path w="4683759" h="109855">
                <a:moveTo>
                  <a:pt x="0" y="109727"/>
                </a:moveTo>
                <a:lnTo>
                  <a:pt x="4683760" y="109727"/>
                </a:lnTo>
                <a:lnTo>
                  <a:pt x="4683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36292" y="1566672"/>
            <a:ext cx="9088120" cy="0"/>
          </a:xfrm>
          <a:custGeom>
            <a:avLst/>
            <a:gdLst/>
            <a:ahLst/>
            <a:cxnLst/>
            <a:rect l="l" t="t" r="r" b="b"/>
            <a:pathLst>
              <a:path w="9088120">
                <a:moveTo>
                  <a:pt x="0" y="0"/>
                </a:moveTo>
                <a:lnTo>
                  <a:pt x="9087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55680" y="6172200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4027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2291" y="6172200"/>
            <a:ext cx="5934710" cy="0"/>
          </a:xfrm>
          <a:custGeom>
            <a:avLst/>
            <a:gdLst/>
            <a:ahLst/>
            <a:cxnLst/>
            <a:rect l="l" t="t" r="r" b="b"/>
            <a:pathLst>
              <a:path w="5934709">
                <a:moveTo>
                  <a:pt x="0" y="0"/>
                </a:moveTo>
                <a:lnTo>
                  <a:pt x="593445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1063" y="10667"/>
            <a:ext cx="11930380" cy="1736089"/>
          </a:xfrm>
          <a:custGeom>
            <a:avLst/>
            <a:gdLst/>
            <a:ahLst/>
            <a:cxnLst/>
            <a:rect l="l" t="t" r="r" b="b"/>
            <a:pathLst>
              <a:path w="11930380" h="1736089">
                <a:moveTo>
                  <a:pt x="11061954" y="0"/>
                </a:moveTo>
                <a:lnTo>
                  <a:pt x="11061954" y="433958"/>
                </a:lnTo>
                <a:lnTo>
                  <a:pt x="0" y="433958"/>
                </a:lnTo>
                <a:lnTo>
                  <a:pt x="0" y="1301877"/>
                </a:lnTo>
                <a:lnTo>
                  <a:pt x="11061954" y="1301877"/>
                </a:lnTo>
                <a:lnTo>
                  <a:pt x="11061954" y="1735835"/>
                </a:lnTo>
                <a:lnTo>
                  <a:pt x="11929871" y="867917"/>
                </a:lnTo>
                <a:lnTo>
                  <a:pt x="11061954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1063" y="10667"/>
            <a:ext cx="11930380" cy="1736089"/>
          </a:xfrm>
          <a:custGeom>
            <a:avLst/>
            <a:gdLst/>
            <a:ahLst/>
            <a:cxnLst/>
            <a:rect l="l" t="t" r="r" b="b"/>
            <a:pathLst>
              <a:path w="11930380" h="1736089">
                <a:moveTo>
                  <a:pt x="0" y="433958"/>
                </a:moveTo>
                <a:lnTo>
                  <a:pt x="11061954" y="433958"/>
                </a:lnTo>
                <a:lnTo>
                  <a:pt x="11061954" y="0"/>
                </a:lnTo>
                <a:lnTo>
                  <a:pt x="11929871" y="867917"/>
                </a:lnTo>
                <a:lnTo>
                  <a:pt x="11061954" y="1735835"/>
                </a:lnTo>
                <a:lnTo>
                  <a:pt x="11061954" y="1301877"/>
                </a:lnTo>
                <a:lnTo>
                  <a:pt x="0" y="1301877"/>
                </a:lnTo>
                <a:lnTo>
                  <a:pt x="0" y="43395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4246" y="513029"/>
            <a:ext cx="167767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solidFill>
                  <a:srgbClr val="FFFFFF"/>
                </a:solidFill>
                <a:latin typeface="Verdana"/>
                <a:cs typeface="Verdana"/>
              </a:rPr>
              <a:t>Phase</a:t>
            </a:r>
            <a:r>
              <a:rPr sz="3300" b="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b="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1063" y="1278636"/>
            <a:ext cx="2205355" cy="3185160"/>
          </a:xfrm>
          <a:custGeom>
            <a:avLst/>
            <a:gdLst/>
            <a:ahLst/>
            <a:cxnLst/>
            <a:rect l="l" t="t" r="r" b="b"/>
            <a:pathLst>
              <a:path w="2205355" h="3185160">
                <a:moveTo>
                  <a:pt x="0" y="3185160"/>
                </a:moveTo>
                <a:lnTo>
                  <a:pt x="2205228" y="3185160"/>
                </a:lnTo>
                <a:lnTo>
                  <a:pt x="2205228" y="0"/>
                </a:lnTo>
                <a:lnTo>
                  <a:pt x="0" y="0"/>
                </a:lnTo>
                <a:lnTo>
                  <a:pt x="0" y="3185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1063" y="1278636"/>
            <a:ext cx="2205355" cy="3185160"/>
          </a:xfrm>
          <a:custGeom>
            <a:avLst/>
            <a:gdLst/>
            <a:ahLst/>
            <a:cxnLst/>
            <a:rect l="l" t="t" r="r" b="b"/>
            <a:pathLst>
              <a:path w="2205355" h="3185160">
                <a:moveTo>
                  <a:pt x="0" y="3185160"/>
                </a:moveTo>
                <a:lnTo>
                  <a:pt x="2205228" y="3185160"/>
                </a:lnTo>
                <a:lnTo>
                  <a:pt x="2205228" y="0"/>
                </a:lnTo>
                <a:lnTo>
                  <a:pt x="0" y="0"/>
                </a:lnTo>
                <a:lnTo>
                  <a:pt x="0" y="3185160"/>
                </a:lnTo>
                <a:close/>
              </a:path>
            </a:pathLst>
          </a:custGeom>
          <a:ln w="12192">
            <a:solidFill>
              <a:srgbClr val="A2B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7248" y="1294003"/>
            <a:ext cx="2095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4550" algn="l"/>
                <a:tab pos="1891664" algn="l"/>
              </a:tabLst>
            </a:pPr>
            <a:r>
              <a:rPr sz="1800" dirty="0">
                <a:latin typeface="Times New Roman"/>
                <a:cs typeface="Times New Roman"/>
              </a:rPr>
              <a:t>-Proper	for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spc="-10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on	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248" y="1530222"/>
            <a:ext cx="1929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association/authority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7248" y="1766442"/>
            <a:ext cx="292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for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248" y="2004186"/>
            <a:ext cx="1873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dangerous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buildings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36292" y="589787"/>
            <a:ext cx="9725025" cy="1734820"/>
          </a:xfrm>
          <a:custGeom>
            <a:avLst/>
            <a:gdLst/>
            <a:ahLst/>
            <a:cxnLst/>
            <a:rect l="l" t="t" r="r" b="b"/>
            <a:pathLst>
              <a:path w="9725025" h="1734820">
                <a:moveTo>
                  <a:pt x="8857488" y="0"/>
                </a:moveTo>
                <a:lnTo>
                  <a:pt x="8857488" y="433577"/>
                </a:lnTo>
                <a:lnTo>
                  <a:pt x="0" y="433577"/>
                </a:lnTo>
                <a:lnTo>
                  <a:pt x="0" y="1300734"/>
                </a:lnTo>
                <a:lnTo>
                  <a:pt x="8857488" y="1300734"/>
                </a:lnTo>
                <a:lnTo>
                  <a:pt x="8857488" y="1734312"/>
                </a:lnTo>
                <a:lnTo>
                  <a:pt x="9724643" y="867156"/>
                </a:lnTo>
                <a:lnTo>
                  <a:pt x="8857488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36292" y="589787"/>
            <a:ext cx="9725025" cy="1734820"/>
          </a:xfrm>
          <a:custGeom>
            <a:avLst/>
            <a:gdLst/>
            <a:ahLst/>
            <a:cxnLst/>
            <a:rect l="l" t="t" r="r" b="b"/>
            <a:pathLst>
              <a:path w="9725025" h="1734820">
                <a:moveTo>
                  <a:pt x="0" y="433577"/>
                </a:moveTo>
                <a:lnTo>
                  <a:pt x="8857488" y="433577"/>
                </a:lnTo>
                <a:lnTo>
                  <a:pt x="8857488" y="0"/>
                </a:lnTo>
                <a:lnTo>
                  <a:pt x="9724643" y="867156"/>
                </a:lnTo>
                <a:lnTo>
                  <a:pt x="8857488" y="1734312"/>
                </a:lnTo>
                <a:lnTo>
                  <a:pt x="8857488" y="1300734"/>
                </a:lnTo>
                <a:lnTo>
                  <a:pt x="0" y="1300734"/>
                </a:lnTo>
                <a:lnTo>
                  <a:pt x="0" y="43357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49195" y="1092200"/>
            <a:ext cx="16770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FFFFF"/>
                </a:solidFill>
                <a:latin typeface="Verdana"/>
                <a:cs typeface="Verdana"/>
              </a:rPr>
              <a:t>Phase</a:t>
            </a:r>
            <a:r>
              <a:rPr sz="33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36292" y="1924811"/>
            <a:ext cx="2204085" cy="3187065"/>
          </a:xfrm>
          <a:custGeom>
            <a:avLst/>
            <a:gdLst/>
            <a:ahLst/>
            <a:cxnLst/>
            <a:rect l="l" t="t" r="r" b="b"/>
            <a:pathLst>
              <a:path w="2204085" h="3187065">
                <a:moveTo>
                  <a:pt x="0" y="3186684"/>
                </a:moveTo>
                <a:lnTo>
                  <a:pt x="2203704" y="3186684"/>
                </a:lnTo>
                <a:lnTo>
                  <a:pt x="2203704" y="0"/>
                </a:lnTo>
                <a:lnTo>
                  <a:pt x="0" y="0"/>
                </a:lnTo>
                <a:lnTo>
                  <a:pt x="0" y="3186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36292" y="1924811"/>
            <a:ext cx="2204085" cy="3187065"/>
          </a:xfrm>
          <a:custGeom>
            <a:avLst/>
            <a:gdLst/>
            <a:ahLst/>
            <a:cxnLst/>
            <a:rect l="l" t="t" r="r" b="b"/>
            <a:pathLst>
              <a:path w="2204085" h="3187065">
                <a:moveTo>
                  <a:pt x="0" y="3186684"/>
                </a:moveTo>
                <a:lnTo>
                  <a:pt x="2203704" y="3186684"/>
                </a:lnTo>
                <a:lnTo>
                  <a:pt x="2203704" y="0"/>
                </a:lnTo>
                <a:lnTo>
                  <a:pt x="0" y="0"/>
                </a:lnTo>
                <a:lnTo>
                  <a:pt x="0" y="3186684"/>
                </a:lnTo>
                <a:close/>
              </a:path>
            </a:pathLst>
          </a:custGeom>
          <a:ln w="12192">
            <a:solidFill>
              <a:srgbClr val="A2B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252524" y="1766442"/>
            <a:ext cx="3232785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64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controlling</a:t>
            </a:r>
            <a:endParaRPr sz="1800">
              <a:latin typeface="Times New Roman"/>
              <a:cs typeface="Times New Roman"/>
            </a:endParaRPr>
          </a:p>
          <a:p>
            <a:pPr marL="1151890">
              <a:lnSpc>
                <a:spcPts val="1764"/>
              </a:lnSpc>
              <a:tabLst>
                <a:tab pos="2306955" algn="l"/>
              </a:tabLst>
            </a:pPr>
            <a:r>
              <a:rPr sz="1800" spc="-5" dirty="0">
                <a:latin typeface="Times New Roman"/>
                <a:cs typeface="Times New Roman"/>
              </a:rPr>
              <a:t>-Formation	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proper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2172" y="2122170"/>
            <a:ext cx="1156335" cy="6838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legislation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Times New Roman"/>
                <a:cs typeface="Times New Roman"/>
              </a:rPr>
              <a:t>-Preparation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39996" y="1168908"/>
            <a:ext cx="7520940" cy="1734820"/>
          </a:xfrm>
          <a:custGeom>
            <a:avLst/>
            <a:gdLst/>
            <a:ahLst/>
            <a:cxnLst/>
            <a:rect l="l" t="t" r="r" b="b"/>
            <a:pathLst>
              <a:path w="7520940" h="1734820">
                <a:moveTo>
                  <a:pt x="6653783" y="0"/>
                </a:moveTo>
                <a:lnTo>
                  <a:pt x="6653783" y="433577"/>
                </a:lnTo>
                <a:lnTo>
                  <a:pt x="0" y="433577"/>
                </a:lnTo>
                <a:lnTo>
                  <a:pt x="0" y="1300733"/>
                </a:lnTo>
                <a:lnTo>
                  <a:pt x="6653783" y="1300733"/>
                </a:lnTo>
                <a:lnTo>
                  <a:pt x="6653783" y="1734312"/>
                </a:lnTo>
                <a:lnTo>
                  <a:pt x="7520939" y="867155"/>
                </a:lnTo>
                <a:lnTo>
                  <a:pt x="6653783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39996" y="1168908"/>
            <a:ext cx="7520940" cy="1734820"/>
          </a:xfrm>
          <a:custGeom>
            <a:avLst/>
            <a:gdLst/>
            <a:ahLst/>
            <a:cxnLst/>
            <a:rect l="l" t="t" r="r" b="b"/>
            <a:pathLst>
              <a:path w="7520940" h="1734820">
                <a:moveTo>
                  <a:pt x="0" y="433577"/>
                </a:moveTo>
                <a:lnTo>
                  <a:pt x="6653783" y="433577"/>
                </a:lnTo>
                <a:lnTo>
                  <a:pt x="6653783" y="0"/>
                </a:lnTo>
                <a:lnTo>
                  <a:pt x="7520939" y="867155"/>
                </a:lnTo>
                <a:lnTo>
                  <a:pt x="6653783" y="1734312"/>
                </a:lnTo>
                <a:lnTo>
                  <a:pt x="6653783" y="1300733"/>
                </a:lnTo>
                <a:lnTo>
                  <a:pt x="0" y="1300733"/>
                </a:lnTo>
                <a:lnTo>
                  <a:pt x="0" y="43357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654041" y="1670380"/>
            <a:ext cx="167767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FFFFF"/>
                </a:solidFill>
                <a:latin typeface="Verdana"/>
                <a:cs typeface="Verdana"/>
              </a:rPr>
              <a:t>Phase</a:t>
            </a:r>
            <a:r>
              <a:rPr sz="33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39996" y="2503932"/>
            <a:ext cx="2205355" cy="3185160"/>
          </a:xfrm>
          <a:custGeom>
            <a:avLst/>
            <a:gdLst/>
            <a:ahLst/>
            <a:cxnLst/>
            <a:rect l="l" t="t" r="r" b="b"/>
            <a:pathLst>
              <a:path w="2205354" h="3185160">
                <a:moveTo>
                  <a:pt x="0" y="3185160"/>
                </a:moveTo>
                <a:lnTo>
                  <a:pt x="2205228" y="3185160"/>
                </a:lnTo>
                <a:lnTo>
                  <a:pt x="2205228" y="0"/>
                </a:lnTo>
                <a:lnTo>
                  <a:pt x="0" y="0"/>
                </a:lnTo>
                <a:lnTo>
                  <a:pt x="0" y="3185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39996" y="2503932"/>
            <a:ext cx="2205355" cy="3185160"/>
          </a:xfrm>
          <a:custGeom>
            <a:avLst/>
            <a:gdLst/>
            <a:ahLst/>
            <a:cxnLst/>
            <a:rect l="l" t="t" r="r" b="b"/>
            <a:pathLst>
              <a:path w="2205354" h="3185160">
                <a:moveTo>
                  <a:pt x="0" y="3185160"/>
                </a:moveTo>
                <a:lnTo>
                  <a:pt x="2205228" y="3185160"/>
                </a:lnTo>
                <a:lnTo>
                  <a:pt x="2205228" y="0"/>
                </a:lnTo>
                <a:lnTo>
                  <a:pt x="0" y="0"/>
                </a:lnTo>
                <a:lnTo>
                  <a:pt x="0" y="3185160"/>
                </a:lnTo>
                <a:close/>
              </a:path>
            </a:pathLst>
          </a:custGeom>
          <a:ln w="12192">
            <a:solidFill>
              <a:srgbClr val="A2B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69740" y="2506217"/>
            <a:ext cx="1027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Verdana"/>
                <a:cs typeface="Verdana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Proper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92172" y="2742133"/>
            <a:ext cx="43135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3150" algn="l"/>
                <a:tab pos="1815464" algn="l"/>
                <a:tab pos="4110354" algn="l"/>
              </a:tabLst>
            </a:pPr>
            <a:r>
              <a:rPr sz="1800" dirty="0">
                <a:latin typeface="Times New Roman"/>
                <a:cs typeface="Times New Roman"/>
              </a:rPr>
              <a:t>Building	Code	for 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docu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entation	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92172" y="2978911"/>
            <a:ext cx="3155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1545" algn="l"/>
              </a:tabLst>
            </a:pPr>
            <a:r>
              <a:rPr sz="1800" spc="-5" dirty="0">
                <a:latin typeface="Times New Roman"/>
                <a:cs typeface="Times New Roman"/>
              </a:rPr>
              <a:t>Dangerous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Bui</a:t>
            </a:r>
            <a:r>
              <a:rPr sz="1800" spc="5" dirty="0">
                <a:latin typeface="Times New Roman"/>
                <a:cs typeface="Times New Roman"/>
              </a:rPr>
              <a:t>l</a:t>
            </a:r>
            <a:r>
              <a:rPr sz="1800" spc="-5" dirty="0">
                <a:latin typeface="Times New Roman"/>
                <a:cs typeface="Times New Roman"/>
              </a:rPr>
              <a:t>dings	dang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rous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81525" y="3214496"/>
            <a:ext cx="1342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with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attributes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81525" y="3542157"/>
            <a:ext cx="1104265" cy="13398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86400"/>
              </a:lnSpc>
              <a:spcBef>
                <a:spcPts val="390"/>
              </a:spcBef>
            </a:pPr>
            <a:r>
              <a:rPr sz="1800" dirty="0">
                <a:latin typeface="Times New Roman"/>
                <a:cs typeface="Times New Roman"/>
              </a:rPr>
              <a:t>-(Area,  Condition,  </a:t>
            </a:r>
            <a:r>
              <a:rPr sz="1800" spc="-5" dirty="0">
                <a:latin typeface="Times New Roman"/>
                <a:cs typeface="Times New Roman"/>
              </a:rPr>
              <a:t>O</a:t>
            </a:r>
            <a:r>
              <a:rPr sz="1800" spc="-15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nership)</a:t>
            </a:r>
            <a:endParaRPr sz="1800">
              <a:latin typeface="Times New Roman"/>
              <a:cs typeface="Times New Roman"/>
            </a:endParaRPr>
          </a:p>
          <a:p>
            <a:pPr marL="12700" marR="181610">
              <a:lnSpc>
                <a:spcPts val="1870"/>
              </a:lnSpc>
              <a:spcBef>
                <a:spcPts val="730"/>
              </a:spcBef>
            </a:pPr>
            <a:r>
              <a:rPr sz="1800" dirty="0">
                <a:latin typeface="Times New Roman"/>
                <a:cs typeface="Times New Roman"/>
              </a:rPr>
              <a:t>-Digital  for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46747" y="1746504"/>
            <a:ext cx="5314315" cy="1736089"/>
          </a:xfrm>
          <a:custGeom>
            <a:avLst/>
            <a:gdLst/>
            <a:ahLst/>
            <a:cxnLst/>
            <a:rect l="l" t="t" r="r" b="b"/>
            <a:pathLst>
              <a:path w="5314315" h="1736089">
                <a:moveTo>
                  <a:pt x="4446270" y="0"/>
                </a:moveTo>
                <a:lnTo>
                  <a:pt x="4446270" y="433959"/>
                </a:lnTo>
                <a:lnTo>
                  <a:pt x="0" y="433959"/>
                </a:lnTo>
                <a:lnTo>
                  <a:pt x="0" y="1301877"/>
                </a:lnTo>
                <a:lnTo>
                  <a:pt x="4446270" y="1301877"/>
                </a:lnTo>
                <a:lnTo>
                  <a:pt x="4446270" y="1735836"/>
                </a:lnTo>
                <a:lnTo>
                  <a:pt x="5314187" y="867918"/>
                </a:lnTo>
                <a:lnTo>
                  <a:pt x="4446270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46747" y="1746504"/>
            <a:ext cx="5314315" cy="1736089"/>
          </a:xfrm>
          <a:custGeom>
            <a:avLst/>
            <a:gdLst/>
            <a:ahLst/>
            <a:cxnLst/>
            <a:rect l="l" t="t" r="r" b="b"/>
            <a:pathLst>
              <a:path w="5314315" h="1736089">
                <a:moveTo>
                  <a:pt x="0" y="433959"/>
                </a:moveTo>
                <a:lnTo>
                  <a:pt x="4446270" y="433959"/>
                </a:lnTo>
                <a:lnTo>
                  <a:pt x="4446270" y="0"/>
                </a:lnTo>
                <a:lnTo>
                  <a:pt x="5314187" y="867918"/>
                </a:lnTo>
                <a:lnTo>
                  <a:pt x="4446270" y="1735836"/>
                </a:lnTo>
                <a:lnTo>
                  <a:pt x="4446270" y="1301877"/>
                </a:lnTo>
                <a:lnTo>
                  <a:pt x="0" y="1301877"/>
                </a:lnTo>
                <a:lnTo>
                  <a:pt x="0" y="43395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860285" y="2249551"/>
            <a:ext cx="16770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FFFFF"/>
                </a:solidFill>
                <a:latin typeface="Verdana"/>
                <a:cs typeface="Verdana"/>
              </a:rPr>
              <a:t>Phase</a:t>
            </a:r>
            <a:r>
              <a:rPr sz="33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46747" y="3083051"/>
            <a:ext cx="2204085" cy="3185160"/>
          </a:xfrm>
          <a:custGeom>
            <a:avLst/>
            <a:gdLst/>
            <a:ahLst/>
            <a:cxnLst/>
            <a:rect l="l" t="t" r="r" b="b"/>
            <a:pathLst>
              <a:path w="2204084" h="3185160">
                <a:moveTo>
                  <a:pt x="0" y="3185160"/>
                </a:moveTo>
                <a:lnTo>
                  <a:pt x="2203704" y="3185160"/>
                </a:lnTo>
                <a:lnTo>
                  <a:pt x="2203704" y="0"/>
                </a:lnTo>
                <a:lnTo>
                  <a:pt x="0" y="0"/>
                </a:lnTo>
                <a:lnTo>
                  <a:pt x="0" y="3185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46747" y="3083051"/>
            <a:ext cx="2204085" cy="3185160"/>
          </a:xfrm>
          <a:custGeom>
            <a:avLst/>
            <a:gdLst/>
            <a:ahLst/>
            <a:cxnLst/>
            <a:rect l="l" t="t" r="r" b="b"/>
            <a:pathLst>
              <a:path w="2204084" h="3185160">
                <a:moveTo>
                  <a:pt x="0" y="3185160"/>
                </a:moveTo>
                <a:lnTo>
                  <a:pt x="2203704" y="3185160"/>
                </a:lnTo>
                <a:lnTo>
                  <a:pt x="2203704" y="0"/>
                </a:lnTo>
                <a:lnTo>
                  <a:pt x="0" y="0"/>
                </a:lnTo>
                <a:lnTo>
                  <a:pt x="0" y="3185160"/>
                </a:lnTo>
                <a:close/>
              </a:path>
            </a:pathLst>
          </a:custGeom>
          <a:ln w="12191">
            <a:solidFill>
              <a:srgbClr val="A2B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804661" y="3098038"/>
            <a:ext cx="3117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-7" baseline="29320" dirty="0">
                <a:latin typeface="Times New Roman"/>
                <a:cs typeface="Times New Roman"/>
              </a:rPr>
              <a:t>buildings </a:t>
            </a:r>
            <a:r>
              <a:rPr sz="1800" dirty="0">
                <a:latin typeface="Times New Roman"/>
                <a:cs typeface="Times New Roman"/>
              </a:rPr>
              <a:t>-Zoning of </a:t>
            </a:r>
            <a:r>
              <a:rPr sz="1800" spc="-5" dirty="0">
                <a:latin typeface="Times New Roman"/>
                <a:cs typeface="Times New Roman"/>
              </a:rPr>
              <a:t>areas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02881" y="3334258"/>
            <a:ext cx="2095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respect to intensity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86373" y="3778377"/>
            <a:ext cx="1516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Location,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2700" spc="-37" baseline="-7716" dirty="0">
                <a:latin typeface="Times New Roman"/>
                <a:cs typeface="Times New Roman"/>
              </a:rPr>
              <a:t>(env.</a:t>
            </a:r>
            <a:endParaRPr sz="2700" baseline="-7716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02881" y="4044137"/>
            <a:ext cx="15906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residenti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l/other)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68670" y="4344161"/>
            <a:ext cx="1645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database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2700" baseline="-6172" dirty="0">
                <a:latin typeface="Times New Roman"/>
                <a:cs typeface="Times New Roman"/>
              </a:rPr>
              <a:t>-Public</a:t>
            </a:r>
            <a:endParaRPr sz="2700" baseline="-6172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32546" y="4372482"/>
            <a:ext cx="964565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400"/>
              </a:spcBef>
            </a:pPr>
            <a:r>
              <a:rPr sz="1800" spc="-5" dirty="0">
                <a:latin typeface="Times New Roman"/>
                <a:cs typeface="Times New Roman"/>
              </a:rPr>
              <a:t>aw</a:t>
            </a:r>
            <a:r>
              <a:rPr sz="1800" spc="-1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reness 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-1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ger</a:t>
            </a:r>
            <a:r>
              <a:rPr sz="1800" spc="-5" dirty="0">
                <a:latin typeface="Times New Roman"/>
                <a:cs typeface="Times New Roman"/>
              </a:rPr>
              <a:t>ous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02881" y="4610227"/>
            <a:ext cx="902335" cy="5359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1860"/>
              </a:lnSpc>
              <a:spcBef>
                <a:spcPts val="409"/>
              </a:spcBef>
            </a:pPr>
            <a:r>
              <a:rPr sz="1800" dirty="0">
                <a:latin typeface="Times New Roman"/>
                <a:cs typeface="Times New Roman"/>
              </a:rPr>
              <a:t>regarding  buildings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02881" y="5175630"/>
            <a:ext cx="1341120" cy="7727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>
              <a:lnSpc>
                <a:spcPts val="1860"/>
              </a:lnSpc>
              <a:spcBef>
                <a:spcPts val="409"/>
              </a:spcBef>
              <a:tabLst>
                <a:tab pos="882650" algn="l"/>
              </a:tabLst>
            </a:pPr>
            <a:r>
              <a:rPr sz="1800" spc="-5" dirty="0">
                <a:latin typeface="Times New Roman"/>
                <a:cs typeface="Times New Roman"/>
              </a:rPr>
              <a:t>-Special  </a:t>
            </a:r>
            <a:r>
              <a:rPr sz="1800" dirty="0">
                <a:latin typeface="Times New Roman"/>
                <a:cs typeface="Times New Roman"/>
              </a:rPr>
              <a:t>sche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	from  banks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99831" y="5175630"/>
            <a:ext cx="614045" cy="7727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28575" algn="r">
              <a:lnSpc>
                <a:spcPts val="1860"/>
              </a:lnSpc>
              <a:spcBef>
                <a:spcPts val="409"/>
              </a:spcBef>
            </a:pP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ns’  publ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marR="21590" algn="r">
              <a:lnSpc>
                <a:spcPts val="1850"/>
              </a:lnSpc>
            </a:pPr>
            <a:r>
              <a:rPr sz="1800" dirty="0">
                <a:latin typeface="Times New Roman"/>
                <a:cs typeface="Times New Roman"/>
              </a:rPr>
              <a:t>for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02881" y="5884570"/>
            <a:ext cx="1193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restructuring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680831" y="5884570"/>
            <a:ext cx="215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02881" y="6122314"/>
            <a:ext cx="1874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dangerous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buildings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50452" y="2325623"/>
            <a:ext cx="3110865" cy="1734820"/>
          </a:xfrm>
          <a:custGeom>
            <a:avLst/>
            <a:gdLst/>
            <a:ahLst/>
            <a:cxnLst/>
            <a:rect l="l" t="t" r="r" b="b"/>
            <a:pathLst>
              <a:path w="3110865" h="1734820">
                <a:moveTo>
                  <a:pt x="2243328" y="0"/>
                </a:moveTo>
                <a:lnTo>
                  <a:pt x="2243328" y="433577"/>
                </a:lnTo>
                <a:lnTo>
                  <a:pt x="0" y="433577"/>
                </a:lnTo>
                <a:lnTo>
                  <a:pt x="0" y="1300733"/>
                </a:lnTo>
                <a:lnTo>
                  <a:pt x="2243328" y="1300733"/>
                </a:lnTo>
                <a:lnTo>
                  <a:pt x="2243328" y="1734312"/>
                </a:lnTo>
                <a:lnTo>
                  <a:pt x="3110483" y="867155"/>
                </a:lnTo>
                <a:lnTo>
                  <a:pt x="2243328" y="0"/>
                </a:lnTo>
                <a:close/>
              </a:path>
            </a:pathLst>
          </a:custGeom>
          <a:solidFill>
            <a:srgbClr val="A2B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950452" y="2325623"/>
            <a:ext cx="3110865" cy="1734820"/>
          </a:xfrm>
          <a:custGeom>
            <a:avLst/>
            <a:gdLst/>
            <a:ahLst/>
            <a:cxnLst/>
            <a:rect l="l" t="t" r="r" b="b"/>
            <a:pathLst>
              <a:path w="3110865" h="1734820">
                <a:moveTo>
                  <a:pt x="0" y="433577"/>
                </a:moveTo>
                <a:lnTo>
                  <a:pt x="2243328" y="433577"/>
                </a:lnTo>
                <a:lnTo>
                  <a:pt x="2243328" y="0"/>
                </a:lnTo>
                <a:lnTo>
                  <a:pt x="3110483" y="867155"/>
                </a:lnTo>
                <a:lnTo>
                  <a:pt x="2243328" y="1734312"/>
                </a:lnTo>
                <a:lnTo>
                  <a:pt x="2243328" y="1300733"/>
                </a:lnTo>
                <a:lnTo>
                  <a:pt x="0" y="1300733"/>
                </a:lnTo>
                <a:lnTo>
                  <a:pt x="0" y="43357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9065132" y="2828035"/>
            <a:ext cx="16770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FFFFF"/>
                </a:solidFill>
                <a:latin typeface="Verdana"/>
                <a:cs typeface="Verdana"/>
              </a:rPr>
              <a:t>Phase</a:t>
            </a:r>
            <a:r>
              <a:rPr sz="33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950452" y="3660647"/>
            <a:ext cx="2205355" cy="3187065"/>
          </a:xfrm>
          <a:custGeom>
            <a:avLst/>
            <a:gdLst/>
            <a:ahLst/>
            <a:cxnLst/>
            <a:rect l="l" t="t" r="r" b="b"/>
            <a:pathLst>
              <a:path w="2205354" h="3187065">
                <a:moveTo>
                  <a:pt x="0" y="3186684"/>
                </a:moveTo>
                <a:lnTo>
                  <a:pt x="2205228" y="3186684"/>
                </a:lnTo>
                <a:lnTo>
                  <a:pt x="2205228" y="0"/>
                </a:lnTo>
                <a:lnTo>
                  <a:pt x="0" y="0"/>
                </a:lnTo>
                <a:lnTo>
                  <a:pt x="0" y="3186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50452" y="3660647"/>
            <a:ext cx="2205355" cy="3187065"/>
          </a:xfrm>
          <a:custGeom>
            <a:avLst/>
            <a:gdLst/>
            <a:ahLst/>
            <a:cxnLst/>
            <a:rect l="l" t="t" r="r" b="b"/>
            <a:pathLst>
              <a:path w="2205354" h="3187065">
                <a:moveTo>
                  <a:pt x="0" y="3186684"/>
                </a:moveTo>
                <a:lnTo>
                  <a:pt x="2205228" y="3186684"/>
                </a:lnTo>
                <a:lnTo>
                  <a:pt x="2205228" y="0"/>
                </a:lnTo>
                <a:lnTo>
                  <a:pt x="0" y="0"/>
                </a:lnTo>
                <a:lnTo>
                  <a:pt x="0" y="3186684"/>
                </a:lnTo>
                <a:close/>
              </a:path>
            </a:pathLst>
          </a:custGeom>
          <a:ln w="12191">
            <a:solidFill>
              <a:srgbClr val="A2B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975350" y="3570478"/>
            <a:ext cx="3731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058035" algn="l"/>
                <a:tab pos="3044825" algn="l"/>
              </a:tabLst>
            </a:pPr>
            <a:r>
              <a:rPr sz="2700" baseline="6172" dirty="0">
                <a:latin typeface="Times New Roman"/>
                <a:cs typeface="Times New Roman"/>
              </a:rPr>
              <a:t>Height, </a:t>
            </a:r>
            <a:r>
              <a:rPr sz="2700" spc="89" baseline="6172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dangerous	</a:t>
            </a:r>
            <a:r>
              <a:rPr sz="1800" spc="-5" dirty="0">
                <a:latin typeface="Times New Roman"/>
                <a:cs typeface="Times New Roman"/>
              </a:rPr>
              <a:t>buildings	</a:t>
            </a:r>
            <a:r>
              <a:rPr sz="2700" baseline="-26234" dirty="0">
                <a:latin typeface="Times New Roman"/>
                <a:cs typeface="Times New Roman"/>
              </a:rPr>
              <a:t>Project</a:t>
            </a:r>
            <a:endParaRPr sz="2700" baseline="-26234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833864" y="3676650"/>
            <a:ext cx="1264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6160" algn="l"/>
              </a:tabLst>
            </a:pP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spc="-10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n	</a:t>
            </a:r>
            <a:r>
              <a:rPr sz="1800" spc="-15" dirty="0">
                <a:latin typeface="Times New Roman"/>
                <a:cs typeface="Times New Roman"/>
              </a:rPr>
              <a:t>by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983346" y="3808221"/>
            <a:ext cx="2217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36955" algn="l"/>
              </a:tabLst>
            </a:pPr>
            <a:r>
              <a:rPr sz="1800" spc="-5" dirty="0">
                <a:latin typeface="Times New Roman"/>
                <a:cs typeface="Times New Roman"/>
              </a:rPr>
              <a:t>sensitive/	</a:t>
            </a:r>
            <a:r>
              <a:rPr sz="2700" spc="-7" baseline="-24691" dirty="0">
                <a:latin typeface="Times New Roman"/>
                <a:cs typeface="Times New Roman"/>
              </a:rPr>
              <a:t>Government</a:t>
            </a:r>
            <a:endParaRPr sz="2700" baseline="-24691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365993" y="3912870"/>
            <a:ext cx="735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10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rough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007856" y="4148785"/>
            <a:ext cx="14687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techniques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like: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007856" y="4478528"/>
            <a:ext cx="202374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Land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Rehabilitation</a:t>
            </a:r>
            <a:endParaRPr sz="1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0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Land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Readjustment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007856" y="5030216"/>
            <a:ext cx="20948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  <a:tab pos="1205865" algn="l"/>
              </a:tabLst>
            </a:pPr>
            <a:r>
              <a:rPr sz="1800" dirty="0">
                <a:latin typeface="Times New Roman"/>
                <a:cs typeface="Times New Roman"/>
              </a:rPr>
              <a:t>Land	</a:t>
            </a:r>
            <a:r>
              <a:rPr sz="1800" spc="-5" dirty="0">
                <a:latin typeface="Times New Roman"/>
                <a:cs typeface="Times New Roman"/>
              </a:rPr>
              <a:t>Renewal(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180068" y="5266435"/>
            <a:ext cx="1922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5945" algn="l"/>
              </a:tabLst>
            </a:pPr>
            <a:r>
              <a:rPr sz="1800" dirty="0">
                <a:latin typeface="Times New Roman"/>
                <a:cs typeface="Times New Roman"/>
              </a:rPr>
              <a:t>Conservat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on	/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180068" y="5503875"/>
            <a:ext cx="12458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P</a:t>
            </a:r>
            <a:r>
              <a:rPr sz="1800" dirty="0">
                <a:latin typeface="Times New Roman"/>
                <a:cs typeface="Times New Roman"/>
              </a:rPr>
              <a:t>reserva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ion)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531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16586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Mud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83207"/>
            <a:ext cx="10512425" cy="286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b="1" dirty="0">
                <a:latin typeface="Verdana"/>
                <a:cs typeface="Verdana"/>
              </a:rPr>
              <a:t>Mud </a:t>
            </a:r>
            <a:r>
              <a:rPr sz="3000" dirty="0">
                <a:latin typeface="Verdana"/>
                <a:cs typeface="Verdana"/>
              </a:rPr>
              <a:t>is a </a:t>
            </a:r>
            <a:r>
              <a:rPr sz="3000" spc="-5" dirty="0">
                <a:latin typeface="Verdana"/>
                <a:cs typeface="Verdana"/>
              </a:rPr>
              <a:t>mixture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u="heavy" spc="-10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2"/>
              </a:rPr>
              <a:t>water</a:t>
            </a:r>
            <a:r>
              <a:rPr sz="30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and </a:t>
            </a:r>
            <a:r>
              <a:rPr sz="3000" spc="-10" dirty="0">
                <a:latin typeface="Verdana"/>
                <a:cs typeface="Verdana"/>
              </a:rPr>
              <a:t>any </a:t>
            </a:r>
            <a:r>
              <a:rPr sz="3000" dirty="0">
                <a:latin typeface="Verdana"/>
                <a:cs typeface="Verdana"/>
              </a:rPr>
              <a:t>combination  of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3"/>
              </a:rPr>
              <a:t>soil</a:t>
            </a:r>
            <a:r>
              <a:rPr sz="3000" dirty="0">
                <a:latin typeface="Verdana"/>
                <a:cs typeface="Verdana"/>
              </a:rPr>
              <a:t>,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4"/>
              </a:rPr>
              <a:t>silt</a:t>
            </a:r>
            <a:r>
              <a:rPr sz="3000" dirty="0">
                <a:latin typeface="Verdana"/>
                <a:cs typeface="Verdana"/>
              </a:rPr>
              <a:t>, </a:t>
            </a:r>
            <a:r>
              <a:rPr sz="3000" spc="-5" dirty="0">
                <a:latin typeface="Verdana"/>
                <a:cs typeface="Verdana"/>
              </a:rPr>
              <a:t>and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  <a:hlinkClick r:id="rId5"/>
              </a:rPr>
              <a:t> </a:t>
            </a:r>
            <a:r>
              <a:rPr sz="3000" u="heavy" spc="-60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5"/>
              </a:rPr>
              <a:t>clay</a:t>
            </a:r>
            <a:r>
              <a:rPr sz="3000" spc="-60" dirty="0">
                <a:latin typeface="Verdana"/>
                <a:cs typeface="Verdana"/>
              </a:rPr>
              <a:t>, </a:t>
            </a:r>
            <a:r>
              <a:rPr sz="3000" spc="-5" dirty="0">
                <a:latin typeface="Verdana"/>
                <a:cs typeface="Verdana"/>
              </a:rPr>
              <a:t>and </a:t>
            </a:r>
            <a:r>
              <a:rPr sz="3000" dirty="0">
                <a:latin typeface="Verdana"/>
                <a:cs typeface="Verdana"/>
              </a:rPr>
              <a:t>usually </a:t>
            </a:r>
            <a:r>
              <a:rPr sz="3000" spc="-5" dirty="0">
                <a:latin typeface="Verdana"/>
                <a:cs typeface="Verdana"/>
              </a:rPr>
              <a:t>forms </a:t>
            </a:r>
            <a:r>
              <a:rPr sz="3000" dirty="0">
                <a:latin typeface="Verdana"/>
                <a:cs typeface="Verdana"/>
              </a:rPr>
              <a:t>after </a:t>
            </a:r>
            <a:r>
              <a:rPr sz="3000" spc="-10" dirty="0">
                <a:latin typeface="Verdana"/>
                <a:cs typeface="Verdana"/>
              </a:rPr>
              <a:t>rainfall  </a:t>
            </a:r>
            <a:r>
              <a:rPr sz="3000" dirty="0">
                <a:latin typeface="Verdana"/>
                <a:cs typeface="Verdana"/>
              </a:rPr>
              <a:t>or near </a:t>
            </a:r>
            <a:r>
              <a:rPr sz="3000" spc="-5" dirty="0">
                <a:latin typeface="Verdana"/>
                <a:cs typeface="Verdana"/>
              </a:rPr>
              <a:t>water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sources.</a:t>
            </a:r>
            <a:endParaRPr sz="3000">
              <a:latin typeface="Verdana"/>
              <a:cs typeface="Verdana"/>
            </a:endParaRPr>
          </a:p>
          <a:p>
            <a:pPr marL="481965" marR="5715" indent="-469900" algn="just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dirty="0">
                <a:latin typeface="Verdana"/>
                <a:cs typeface="Verdana"/>
              </a:rPr>
              <a:t>Ancient </a:t>
            </a:r>
            <a:r>
              <a:rPr sz="3000" spc="-5" dirty="0">
                <a:latin typeface="Verdana"/>
                <a:cs typeface="Verdana"/>
              </a:rPr>
              <a:t>mud deposits </a:t>
            </a:r>
            <a:r>
              <a:rPr sz="3000" dirty="0">
                <a:latin typeface="Verdana"/>
                <a:cs typeface="Verdana"/>
              </a:rPr>
              <a:t>harden </a:t>
            </a:r>
            <a:r>
              <a:rPr sz="3000" spc="-15" dirty="0">
                <a:latin typeface="Verdana"/>
                <a:cs typeface="Verdana"/>
              </a:rPr>
              <a:t>over</a:t>
            </a:r>
            <a:r>
              <a:rPr sz="30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6"/>
              </a:rPr>
              <a:t>geological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time  to form sedimentary rock </a:t>
            </a:r>
            <a:r>
              <a:rPr sz="3000" spc="-5" dirty="0">
                <a:latin typeface="Verdana"/>
                <a:cs typeface="Verdana"/>
              </a:rPr>
              <a:t>such  as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  <a:hlinkClick r:id="rId7"/>
              </a:rPr>
              <a:t> </a:t>
            </a:r>
            <a:r>
              <a:rPr sz="30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7"/>
              </a:rPr>
              <a:t>shale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  <a:hlinkClick r:id="rId7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15" dirty="0">
                <a:solidFill>
                  <a:srgbClr val="336699"/>
                </a:solidFill>
                <a:latin typeface="Verdana"/>
                <a:cs typeface="Verdana"/>
                <a:hlinkClick r:id="rId8"/>
              </a:rPr>
              <a:t> </a:t>
            </a:r>
            <a:r>
              <a:rPr sz="30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8"/>
              </a:rPr>
              <a:t>mudstone</a:t>
            </a:r>
            <a:r>
              <a:rPr sz="3000" spc="-5" dirty="0">
                <a:latin typeface="Verdana"/>
                <a:cs typeface="Verdana"/>
              </a:rPr>
              <a:t>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2394204"/>
            <a:ext cx="6404610" cy="109855"/>
          </a:xfrm>
          <a:custGeom>
            <a:avLst/>
            <a:gdLst/>
            <a:ahLst/>
            <a:cxnLst/>
            <a:rect l="l" t="t" r="r" b="b"/>
            <a:pathLst>
              <a:path w="6404609" h="109855">
                <a:moveTo>
                  <a:pt x="0" y="109727"/>
                </a:moveTo>
                <a:lnTo>
                  <a:pt x="6404483" y="109727"/>
                </a:lnTo>
                <a:lnTo>
                  <a:pt x="6404483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2394204"/>
            <a:ext cx="10363200" cy="0"/>
          </a:xfrm>
          <a:custGeom>
            <a:avLst/>
            <a:gdLst/>
            <a:ahLst/>
            <a:cxnLst/>
            <a:rect l="l" t="t" r="r" b="b"/>
            <a:pathLst>
              <a:path w="10363200">
                <a:moveTo>
                  <a:pt x="0" y="0"/>
                </a:moveTo>
                <a:lnTo>
                  <a:pt x="10363200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48562" y="1707007"/>
            <a:ext cx="8679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Energy </a:t>
            </a:r>
            <a:r>
              <a:rPr sz="3600" dirty="0"/>
              <a:t>Efficiency and</a:t>
            </a:r>
            <a:r>
              <a:rPr sz="3600" spc="-135" dirty="0"/>
              <a:t> </a:t>
            </a:r>
            <a:r>
              <a:rPr sz="3600" spc="-5" dirty="0"/>
              <a:t>Retrofitting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2650146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468757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Energy</a:t>
            </a:r>
            <a:r>
              <a:rPr spc="-50" dirty="0"/>
              <a:t> </a:t>
            </a:r>
            <a:r>
              <a:rPr spc="-5" dirty="0"/>
              <a:t>efficiency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3207"/>
            <a:ext cx="10716895" cy="432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6820" marR="833755" indent="-1659889" algn="just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Verdana"/>
                <a:cs typeface="Verdana"/>
              </a:rPr>
              <a:t>“Energy efficiency </a:t>
            </a:r>
            <a:r>
              <a:rPr sz="3000" b="1" dirty="0">
                <a:latin typeface="Verdana"/>
                <a:cs typeface="Verdana"/>
              </a:rPr>
              <a:t>is </a:t>
            </a:r>
            <a:r>
              <a:rPr sz="3000" b="1" spc="-5" dirty="0">
                <a:latin typeface="Verdana"/>
                <a:cs typeface="Verdana"/>
              </a:rPr>
              <a:t>"using </a:t>
            </a:r>
            <a:r>
              <a:rPr sz="3000" b="1" dirty="0">
                <a:latin typeface="Verdana"/>
                <a:cs typeface="Verdana"/>
              </a:rPr>
              <a:t>less </a:t>
            </a:r>
            <a:r>
              <a:rPr sz="3000" b="1" spc="-5" dirty="0">
                <a:latin typeface="Verdana"/>
                <a:cs typeface="Verdana"/>
              </a:rPr>
              <a:t>energy</a:t>
            </a:r>
            <a:r>
              <a:rPr sz="3000" b="1" spc="-12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to  </a:t>
            </a:r>
            <a:r>
              <a:rPr sz="3000" b="1" spc="-5" dirty="0">
                <a:latin typeface="Verdana"/>
                <a:cs typeface="Verdana"/>
              </a:rPr>
              <a:t>provide </a:t>
            </a:r>
            <a:r>
              <a:rPr sz="3000" b="1" dirty="0">
                <a:latin typeface="Verdana"/>
                <a:cs typeface="Verdana"/>
              </a:rPr>
              <a:t>the </a:t>
            </a:r>
            <a:r>
              <a:rPr sz="3000" b="1" spc="-5" dirty="0">
                <a:latin typeface="Verdana"/>
                <a:cs typeface="Verdana"/>
              </a:rPr>
              <a:t>same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b="1" spc="-5" dirty="0">
                <a:latin typeface="Verdana"/>
                <a:cs typeface="Verdana"/>
              </a:rPr>
              <a:t>service".</a:t>
            </a:r>
            <a:endParaRPr sz="30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720"/>
              </a:spcBef>
            </a:pPr>
            <a:r>
              <a:rPr sz="3000" spc="-25" dirty="0">
                <a:latin typeface="Verdana"/>
                <a:cs typeface="Verdana"/>
              </a:rPr>
              <a:t>For </a:t>
            </a:r>
            <a:r>
              <a:rPr sz="3000" spc="-5" dirty="0">
                <a:latin typeface="Verdana"/>
                <a:cs typeface="Verdana"/>
              </a:rPr>
              <a:t>example, </a:t>
            </a:r>
            <a:r>
              <a:rPr sz="3000" dirty="0">
                <a:latin typeface="Verdana"/>
                <a:cs typeface="Verdana"/>
              </a:rPr>
              <a:t>insulating a home allows a building to use  less heating </a:t>
            </a:r>
            <a:r>
              <a:rPr sz="3000" spc="-5" dirty="0">
                <a:latin typeface="Verdana"/>
                <a:cs typeface="Verdana"/>
              </a:rPr>
              <a:t>and </a:t>
            </a:r>
            <a:r>
              <a:rPr sz="3000" dirty="0">
                <a:latin typeface="Verdana"/>
                <a:cs typeface="Verdana"/>
              </a:rPr>
              <a:t>cooling </a:t>
            </a:r>
            <a:r>
              <a:rPr sz="3000" spc="-5" dirty="0">
                <a:latin typeface="Verdana"/>
                <a:cs typeface="Verdana"/>
              </a:rPr>
              <a:t>energy </a:t>
            </a:r>
            <a:r>
              <a:rPr sz="3000" dirty="0">
                <a:latin typeface="Verdana"/>
                <a:cs typeface="Verdana"/>
              </a:rPr>
              <a:t>to </a:t>
            </a:r>
            <a:r>
              <a:rPr sz="3000" spc="-5" dirty="0">
                <a:latin typeface="Verdana"/>
                <a:cs typeface="Verdana"/>
              </a:rPr>
              <a:t>achieve and  </a:t>
            </a:r>
            <a:r>
              <a:rPr sz="3000" dirty="0">
                <a:latin typeface="Verdana"/>
                <a:cs typeface="Verdana"/>
              </a:rPr>
              <a:t>maintain a comfortable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temperature.</a:t>
            </a:r>
            <a:endParaRPr sz="30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720"/>
              </a:spcBef>
            </a:pPr>
            <a:r>
              <a:rPr sz="3000" dirty="0">
                <a:latin typeface="Verdana"/>
                <a:cs typeface="Verdana"/>
              </a:rPr>
              <a:t>Installing fluorescent </a:t>
            </a:r>
            <a:r>
              <a:rPr sz="3000" spc="-5" dirty="0">
                <a:latin typeface="Verdana"/>
                <a:cs typeface="Verdana"/>
              </a:rPr>
              <a:t>lights </a:t>
            </a:r>
            <a:r>
              <a:rPr sz="3000" dirty="0">
                <a:latin typeface="Verdana"/>
                <a:cs typeface="Verdana"/>
              </a:rPr>
              <a:t>or </a:t>
            </a:r>
            <a:r>
              <a:rPr sz="3000" spc="-10" dirty="0">
                <a:latin typeface="Verdana"/>
                <a:cs typeface="Verdana"/>
              </a:rPr>
              <a:t>natural </a:t>
            </a:r>
            <a:r>
              <a:rPr sz="3000" spc="-5" dirty="0">
                <a:latin typeface="Verdana"/>
                <a:cs typeface="Verdana"/>
              </a:rPr>
              <a:t>skylights </a:t>
            </a:r>
            <a:r>
              <a:rPr sz="3000" dirty="0">
                <a:latin typeface="Verdana"/>
                <a:cs typeface="Verdana"/>
              </a:rPr>
              <a:t>reduces  </a:t>
            </a:r>
            <a:r>
              <a:rPr sz="3000" spc="-5" dirty="0">
                <a:latin typeface="Verdana"/>
                <a:cs typeface="Verdana"/>
              </a:rPr>
              <a:t>the amount </a:t>
            </a:r>
            <a:r>
              <a:rPr sz="3000" dirty="0">
                <a:latin typeface="Verdana"/>
                <a:cs typeface="Verdana"/>
              </a:rPr>
              <a:t>of energy required to attain </a:t>
            </a:r>
            <a:r>
              <a:rPr sz="3000" spc="-5" dirty="0">
                <a:latin typeface="Verdana"/>
                <a:cs typeface="Verdana"/>
              </a:rPr>
              <a:t>the same </a:t>
            </a:r>
            <a:r>
              <a:rPr sz="3000" spc="-10" dirty="0">
                <a:latin typeface="Verdana"/>
                <a:cs typeface="Verdana"/>
              </a:rPr>
              <a:t>level  </a:t>
            </a:r>
            <a:r>
              <a:rPr sz="3000" dirty="0">
                <a:latin typeface="Verdana"/>
                <a:cs typeface="Verdana"/>
              </a:rPr>
              <a:t>of </a:t>
            </a:r>
            <a:r>
              <a:rPr sz="3000" spc="-10" dirty="0">
                <a:latin typeface="Verdana"/>
                <a:cs typeface="Verdana"/>
              </a:rPr>
              <a:t>illumination </a:t>
            </a:r>
            <a:r>
              <a:rPr sz="3000" spc="-5" dirty="0">
                <a:latin typeface="Verdana"/>
                <a:cs typeface="Verdana"/>
              </a:rPr>
              <a:t>compared </a:t>
            </a:r>
            <a:r>
              <a:rPr sz="3000" dirty="0">
                <a:latin typeface="Verdana"/>
                <a:cs typeface="Verdana"/>
              </a:rPr>
              <a:t>to using  </a:t>
            </a:r>
            <a:r>
              <a:rPr sz="3000" spc="-5" dirty="0">
                <a:latin typeface="Verdana"/>
                <a:cs typeface="Verdana"/>
              </a:rPr>
              <a:t>traditional incandescent light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bulbs.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63591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468757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Energy</a:t>
            </a:r>
            <a:r>
              <a:rPr spc="-50" dirty="0"/>
              <a:t> </a:t>
            </a:r>
            <a:r>
              <a:rPr spc="-5" dirty="0"/>
              <a:t>efficiency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3207"/>
            <a:ext cx="10511790" cy="286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Verdana"/>
                <a:cs typeface="Verdana"/>
              </a:rPr>
              <a:t>Compact </a:t>
            </a:r>
            <a:r>
              <a:rPr sz="3000" dirty="0">
                <a:latin typeface="Verdana"/>
                <a:cs typeface="Verdana"/>
              </a:rPr>
              <a:t>fluorescent </a:t>
            </a:r>
            <a:r>
              <a:rPr sz="3000" spc="-5" dirty="0">
                <a:latin typeface="Verdana"/>
                <a:cs typeface="Verdana"/>
              </a:rPr>
              <a:t>lights </a:t>
            </a:r>
            <a:r>
              <a:rPr sz="3000" dirty="0">
                <a:latin typeface="Verdana"/>
                <a:cs typeface="Verdana"/>
              </a:rPr>
              <a:t>use </a:t>
            </a:r>
            <a:r>
              <a:rPr sz="3000" spc="-5" dirty="0">
                <a:latin typeface="Verdana"/>
                <a:cs typeface="Verdana"/>
              </a:rPr>
              <a:t>two-thirds less </a:t>
            </a:r>
            <a:r>
              <a:rPr sz="3000" dirty="0">
                <a:latin typeface="Verdana"/>
                <a:cs typeface="Verdana"/>
              </a:rPr>
              <a:t>energy  </a:t>
            </a:r>
            <a:r>
              <a:rPr sz="3000" spc="-5" dirty="0">
                <a:latin typeface="Verdana"/>
                <a:cs typeface="Verdana"/>
              </a:rPr>
              <a:t>and </a:t>
            </a:r>
            <a:r>
              <a:rPr sz="3000" spc="-10" dirty="0">
                <a:latin typeface="Verdana"/>
                <a:cs typeface="Verdana"/>
              </a:rPr>
              <a:t>may </a:t>
            </a:r>
            <a:r>
              <a:rPr sz="3000" dirty="0">
                <a:latin typeface="Verdana"/>
                <a:cs typeface="Verdana"/>
              </a:rPr>
              <a:t>last 6 to 10 times </a:t>
            </a:r>
            <a:r>
              <a:rPr sz="3000" spc="-5" dirty="0">
                <a:latin typeface="Verdana"/>
                <a:cs typeface="Verdana"/>
              </a:rPr>
              <a:t>longer than incandescent  lights.</a:t>
            </a:r>
            <a:endParaRPr sz="30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720"/>
              </a:spcBef>
            </a:pPr>
            <a:r>
              <a:rPr sz="3000" spc="-10" dirty="0">
                <a:latin typeface="Verdana"/>
                <a:cs typeface="Verdana"/>
              </a:rPr>
              <a:t>Improvements </a:t>
            </a:r>
            <a:r>
              <a:rPr sz="3000" dirty="0">
                <a:latin typeface="Verdana"/>
                <a:cs typeface="Verdana"/>
              </a:rPr>
              <a:t>in energy </a:t>
            </a:r>
            <a:r>
              <a:rPr sz="3000" spc="-5" dirty="0">
                <a:latin typeface="Verdana"/>
                <a:cs typeface="Verdana"/>
              </a:rPr>
              <a:t>efficiency are most </a:t>
            </a:r>
            <a:r>
              <a:rPr sz="3000" dirty="0">
                <a:latin typeface="Verdana"/>
                <a:cs typeface="Verdana"/>
              </a:rPr>
              <a:t>often  </a:t>
            </a:r>
            <a:r>
              <a:rPr sz="3000" spc="-5" dirty="0">
                <a:latin typeface="Verdana"/>
                <a:cs typeface="Verdana"/>
              </a:rPr>
              <a:t>achieved by </a:t>
            </a:r>
            <a:r>
              <a:rPr sz="3000" dirty="0">
                <a:latin typeface="Verdana"/>
                <a:cs typeface="Verdana"/>
              </a:rPr>
              <a:t>adopting a </a:t>
            </a:r>
            <a:r>
              <a:rPr sz="3000" spc="-5" dirty="0">
                <a:latin typeface="Verdana"/>
                <a:cs typeface="Verdana"/>
              </a:rPr>
              <a:t>more efficient technology </a:t>
            </a:r>
            <a:r>
              <a:rPr sz="3000" dirty="0">
                <a:latin typeface="Verdana"/>
                <a:cs typeface="Verdana"/>
              </a:rPr>
              <a:t>or  </a:t>
            </a:r>
            <a:r>
              <a:rPr sz="3000" spc="-5" dirty="0">
                <a:latin typeface="Verdana"/>
                <a:cs typeface="Verdana"/>
              </a:rPr>
              <a:t>production process.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54667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Energy </a:t>
            </a:r>
            <a:r>
              <a:rPr spc="-5" dirty="0"/>
              <a:t>efficiency </a:t>
            </a:r>
            <a:r>
              <a:rPr dirty="0"/>
              <a:t>is </a:t>
            </a:r>
            <a:r>
              <a:rPr spc="-5" dirty="0"/>
              <a:t>not </a:t>
            </a:r>
            <a:r>
              <a:rPr dirty="0"/>
              <a:t>energy  conservation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3207"/>
            <a:ext cx="105117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Verdana"/>
                <a:cs typeface="Verdana"/>
              </a:rPr>
              <a:t>Energy conservation </a:t>
            </a:r>
            <a:r>
              <a:rPr sz="3000" dirty="0">
                <a:latin typeface="Verdana"/>
                <a:cs typeface="Verdana"/>
              </a:rPr>
              <a:t>is reducing or going without a  service to </a:t>
            </a:r>
            <a:r>
              <a:rPr sz="3000" spc="-15" dirty="0">
                <a:latin typeface="Verdana"/>
                <a:cs typeface="Verdana"/>
              </a:rPr>
              <a:t>save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spc="-40" dirty="0">
                <a:latin typeface="Verdana"/>
                <a:cs typeface="Verdana"/>
              </a:rPr>
              <a:t>energy.</a:t>
            </a:r>
            <a:endParaRPr sz="3000">
              <a:latin typeface="Verdana"/>
              <a:cs typeface="Verdana"/>
            </a:endParaRPr>
          </a:p>
          <a:p>
            <a:pPr marL="481965" marR="5080" indent="-469900" algn="just">
              <a:lnSpc>
                <a:spcPct val="100000"/>
              </a:lnSpc>
              <a:spcBef>
                <a:spcPts val="720"/>
              </a:spcBef>
            </a:pPr>
            <a:r>
              <a:rPr sz="30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30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Verdana"/>
                <a:cs typeface="Verdana"/>
              </a:rPr>
              <a:t>For </a:t>
            </a:r>
            <a:r>
              <a:rPr sz="3000" spc="-5" dirty="0">
                <a:latin typeface="Verdana"/>
                <a:cs typeface="Verdana"/>
              </a:rPr>
              <a:t>example: </a:t>
            </a:r>
            <a:r>
              <a:rPr sz="3000" spc="-45" dirty="0">
                <a:latin typeface="Verdana"/>
                <a:cs typeface="Verdana"/>
              </a:rPr>
              <a:t>Turning </a:t>
            </a:r>
            <a:r>
              <a:rPr sz="3000" dirty="0">
                <a:latin typeface="Verdana"/>
                <a:cs typeface="Verdana"/>
              </a:rPr>
              <a:t>off a </a:t>
            </a:r>
            <a:r>
              <a:rPr sz="3000" spc="-5" dirty="0">
                <a:latin typeface="Verdana"/>
                <a:cs typeface="Verdana"/>
              </a:rPr>
              <a:t>light </a:t>
            </a:r>
            <a:r>
              <a:rPr sz="3000" dirty="0">
                <a:latin typeface="Verdana"/>
                <a:cs typeface="Verdana"/>
              </a:rPr>
              <a:t>is energy  </a:t>
            </a:r>
            <a:r>
              <a:rPr sz="3000" spc="-5" dirty="0">
                <a:latin typeface="Verdana"/>
                <a:cs typeface="Verdana"/>
              </a:rPr>
              <a:t>conservation. </a:t>
            </a:r>
            <a:r>
              <a:rPr sz="3000" spc="-10" dirty="0">
                <a:latin typeface="Verdana"/>
                <a:cs typeface="Verdana"/>
              </a:rPr>
              <a:t>Replacing </a:t>
            </a:r>
            <a:r>
              <a:rPr sz="3000" spc="-5" dirty="0">
                <a:latin typeface="Verdana"/>
                <a:cs typeface="Verdana"/>
              </a:rPr>
              <a:t>an incandescent lamp with  </a:t>
            </a:r>
            <a:r>
              <a:rPr sz="3000" dirty="0">
                <a:latin typeface="Verdana"/>
                <a:cs typeface="Verdana"/>
              </a:rPr>
              <a:t>a </a:t>
            </a:r>
            <a:r>
              <a:rPr sz="3000" spc="-5" dirty="0">
                <a:latin typeface="Verdana"/>
                <a:cs typeface="Verdana"/>
              </a:rPr>
              <a:t>compact fluorescent </a:t>
            </a:r>
            <a:r>
              <a:rPr sz="3000" dirty="0">
                <a:latin typeface="Verdana"/>
                <a:cs typeface="Verdana"/>
              </a:rPr>
              <a:t>lamp </a:t>
            </a:r>
            <a:r>
              <a:rPr sz="3000" spc="-5" dirty="0">
                <a:latin typeface="Verdana"/>
                <a:cs typeface="Verdana"/>
              </a:rPr>
              <a:t>(which uses </a:t>
            </a:r>
            <a:r>
              <a:rPr sz="3000" dirty="0">
                <a:latin typeface="Verdana"/>
                <a:cs typeface="Verdana"/>
              </a:rPr>
              <a:t>much less  energy to </a:t>
            </a:r>
            <a:r>
              <a:rPr sz="3000" spc="-5" dirty="0">
                <a:latin typeface="Verdana"/>
                <a:cs typeface="Verdana"/>
              </a:rPr>
              <a:t>produce </a:t>
            </a:r>
            <a:r>
              <a:rPr sz="3000" dirty="0">
                <a:latin typeface="Verdana"/>
                <a:cs typeface="Verdana"/>
              </a:rPr>
              <a:t>the </a:t>
            </a:r>
            <a:r>
              <a:rPr sz="3000" spc="-5" dirty="0">
                <a:latin typeface="Verdana"/>
                <a:cs typeface="Verdana"/>
              </a:rPr>
              <a:t>same amount </a:t>
            </a:r>
            <a:r>
              <a:rPr sz="3000" dirty="0">
                <a:latin typeface="Verdana"/>
                <a:cs typeface="Verdana"/>
              </a:rPr>
              <a:t>of </a:t>
            </a:r>
            <a:r>
              <a:rPr sz="3000" spc="-10" dirty="0">
                <a:latin typeface="Verdana"/>
                <a:cs typeface="Verdana"/>
              </a:rPr>
              <a:t>light) </a:t>
            </a:r>
            <a:r>
              <a:rPr sz="3000" dirty="0">
                <a:latin typeface="Verdana"/>
                <a:cs typeface="Verdana"/>
              </a:rPr>
              <a:t>is  energy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spc="-30" dirty="0">
                <a:latin typeface="Verdana"/>
                <a:cs typeface="Verdana"/>
              </a:rPr>
              <a:t>efficiency.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20313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703273"/>
            <a:ext cx="10512425" cy="4069079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30"/>
              </a:spcBef>
            </a:pPr>
            <a:r>
              <a:rPr sz="2600" dirty="0">
                <a:latin typeface="Verdana"/>
                <a:cs typeface="Verdana"/>
              </a:rPr>
              <a:t>The </a:t>
            </a:r>
            <a:r>
              <a:rPr sz="2600" spc="-5" dirty="0">
                <a:latin typeface="Verdana"/>
                <a:cs typeface="Verdana"/>
              </a:rPr>
              <a:t>concept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sustainable development </a:t>
            </a:r>
            <a:r>
              <a:rPr sz="2600" dirty="0">
                <a:latin typeface="Verdana"/>
                <a:cs typeface="Verdana"/>
              </a:rPr>
              <a:t>can </a:t>
            </a:r>
            <a:r>
              <a:rPr sz="2600" spc="5" dirty="0">
                <a:latin typeface="Verdana"/>
                <a:cs typeface="Verdana"/>
              </a:rPr>
              <a:t>be </a:t>
            </a:r>
            <a:r>
              <a:rPr sz="2600" spc="-10" dirty="0">
                <a:latin typeface="Verdana"/>
                <a:cs typeface="Verdana"/>
              </a:rPr>
              <a:t>traced </a:t>
            </a:r>
            <a:r>
              <a:rPr sz="2600" spc="5" dirty="0">
                <a:latin typeface="Verdana"/>
                <a:cs typeface="Verdana"/>
              </a:rPr>
              <a:t>to </a:t>
            </a:r>
            <a:r>
              <a:rPr sz="2600" spc="-5" dirty="0">
                <a:latin typeface="Verdana"/>
                <a:cs typeface="Verdana"/>
              </a:rPr>
              <a:t>the  </a:t>
            </a:r>
            <a:r>
              <a:rPr sz="2600" dirty="0">
                <a:latin typeface="Verdana"/>
                <a:cs typeface="Verdana"/>
              </a:rPr>
              <a:t>energy </a:t>
            </a:r>
            <a:r>
              <a:rPr sz="2600" spc="-5" dirty="0">
                <a:latin typeface="Verdana"/>
                <a:cs typeface="Verdana"/>
              </a:rPr>
              <a:t>(especially fossil </a:t>
            </a:r>
            <a:r>
              <a:rPr sz="2600" dirty="0">
                <a:latin typeface="Verdana"/>
                <a:cs typeface="Verdana"/>
              </a:rPr>
              <a:t>oil) </a:t>
            </a:r>
            <a:r>
              <a:rPr sz="2600" spc="-5" dirty="0">
                <a:latin typeface="Verdana"/>
                <a:cs typeface="Verdana"/>
              </a:rPr>
              <a:t>crisis and the environment  </a:t>
            </a:r>
            <a:r>
              <a:rPr sz="2600" dirty="0">
                <a:latin typeface="Verdana"/>
                <a:cs typeface="Verdana"/>
              </a:rPr>
              <a:t>pollution concern in </a:t>
            </a:r>
            <a:r>
              <a:rPr sz="2600" spc="-5" dirty="0">
                <a:latin typeface="Verdana"/>
                <a:cs typeface="Verdana"/>
              </a:rPr>
              <a:t>the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1970s.</a:t>
            </a:r>
            <a:endParaRPr sz="2600">
              <a:latin typeface="Verdana"/>
              <a:cs typeface="Verdana"/>
            </a:endParaRPr>
          </a:p>
          <a:p>
            <a:pPr marL="12700" marR="6350" algn="just">
              <a:lnSpc>
                <a:spcPct val="80000"/>
              </a:lnSpc>
              <a:spcBef>
                <a:spcPts val="625"/>
              </a:spcBef>
            </a:pPr>
            <a:r>
              <a:rPr sz="2600" spc="-5" dirty="0">
                <a:latin typeface="Verdana"/>
                <a:cs typeface="Verdana"/>
              </a:rPr>
              <a:t>It often emphasizes taking advantage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renewable resources,  </a:t>
            </a:r>
            <a:r>
              <a:rPr sz="2600" spc="-35" dirty="0">
                <a:latin typeface="Verdana"/>
                <a:cs typeface="Verdana"/>
              </a:rPr>
              <a:t>e.g., </a:t>
            </a:r>
            <a:r>
              <a:rPr sz="2600" dirty="0">
                <a:latin typeface="Verdana"/>
                <a:cs typeface="Verdana"/>
              </a:rPr>
              <a:t>using </a:t>
            </a:r>
            <a:r>
              <a:rPr sz="2600" spc="-5" dirty="0">
                <a:latin typeface="Verdana"/>
                <a:cs typeface="Verdana"/>
              </a:rPr>
              <a:t>sunlight through passive </a:t>
            </a:r>
            <a:r>
              <a:rPr sz="2600" spc="-70" dirty="0">
                <a:latin typeface="Verdana"/>
                <a:cs typeface="Verdana"/>
              </a:rPr>
              <a:t>solar, </a:t>
            </a:r>
            <a:r>
              <a:rPr sz="2600" spc="-10" dirty="0">
                <a:latin typeface="Verdana"/>
                <a:cs typeface="Verdana"/>
              </a:rPr>
              <a:t>active </a:t>
            </a:r>
            <a:r>
              <a:rPr sz="2600" spc="-65" dirty="0">
                <a:latin typeface="Verdana"/>
                <a:cs typeface="Verdana"/>
              </a:rPr>
              <a:t>solar,  </a:t>
            </a:r>
            <a:r>
              <a:rPr sz="2600" spc="-5" dirty="0">
                <a:latin typeface="Verdana"/>
                <a:cs typeface="Verdana"/>
              </a:rPr>
              <a:t>and </a:t>
            </a:r>
            <a:r>
              <a:rPr sz="2600" spc="-10" dirty="0">
                <a:latin typeface="Verdana"/>
                <a:cs typeface="Verdana"/>
              </a:rPr>
              <a:t>photovoltaic </a:t>
            </a:r>
            <a:r>
              <a:rPr sz="2600" spc="-5" dirty="0">
                <a:latin typeface="Verdana"/>
                <a:cs typeface="Verdana"/>
              </a:rPr>
              <a:t>techniques and </a:t>
            </a:r>
            <a:r>
              <a:rPr sz="2600" dirty="0">
                <a:latin typeface="Verdana"/>
                <a:cs typeface="Verdana"/>
              </a:rPr>
              <a:t>using </a:t>
            </a:r>
            <a:r>
              <a:rPr sz="2600" spc="-5" dirty="0">
                <a:latin typeface="Verdana"/>
                <a:cs typeface="Verdana"/>
              </a:rPr>
              <a:t>plants and </a:t>
            </a:r>
            <a:r>
              <a:rPr sz="2600" dirty="0">
                <a:latin typeface="Verdana"/>
                <a:cs typeface="Verdana"/>
              </a:rPr>
              <a:t>trees  through </a:t>
            </a:r>
            <a:r>
              <a:rPr sz="2600" spc="-5" dirty="0">
                <a:latin typeface="Verdana"/>
                <a:cs typeface="Verdana"/>
              </a:rPr>
              <a:t>green </a:t>
            </a:r>
            <a:r>
              <a:rPr sz="2600" dirty="0">
                <a:latin typeface="Verdana"/>
                <a:cs typeface="Verdana"/>
              </a:rPr>
              <a:t>roofs, </a:t>
            </a:r>
            <a:r>
              <a:rPr sz="2600" spc="-15" dirty="0">
                <a:latin typeface="Verdana"/>
                <a:cs typeface="Verdana"/>
              </a:rPr>
              <a:t>rain </a:t>
            </a:r>
            <a:r>
              <a:rPr sz="2600" spc="-5" dirty="0">
                <a:latin typeface="Verdana"/>
                <a:cs typeface="Verdana"/>
              </a:rPr>
              <a:t>gardens, </a:t>
            </a:r>
            <a:r>
              <a:rPr sz="2600" dirty="0">
                <a:latin typeface="Verdana"/>
                <a:cs typeface="Verdana"/>
              </a:rPr>
              <a:t>and for reduction of  </a:t>
            </a:r>
            <a:r>
              <a:rPr sz="2600" spc="-10" dirty="0">
                <a:latin typeface="Verdana"/>
                <a:cs typeface="Verdana"/>
              </a:rPr>
              <a:t>rainwater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spc="-20" dirty="0">
                <a:latin typeface="Verdana"/>
                <a:cs typeface="Verdana"/>
              </a:rPr>
              <a:t>run-off.</a:t>
            </a: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ct val="80000"/>
              </a:lnSpc>
              <a:spcBef>
                <a:spcPts val="620"/>
              </a:spcBef>
            </a:pPr>
            <a:r>
              <a:rPr sz="2600" spc="-10" dirty="0">
                <a:latin typeface="Verdana"/>
                <a:cs typeface="Verdana"/>
              </a:rPr>
              <a:t>Many </a:t>
            </a:r>
            <a:r>
              <a:rPr sz="2600" spc="-5" dirty="0">
                <a:latin typeface="Verdana"/>
                <a:cs typeface="Verdana"/>
              </a:rPr>
              <a:t>other </a:t>
            </a:r>
            <a:r>
              <a:rPr sz="2600" dirty="0">
                <a:latin typeface="Verdana"/>
                <a:cs typeface="Verdana"/>
              </a:rPr>
              <a:t>techniques, </a:t>
            </a:r>
            <a:r>
              <a:rPr sz="2600" spc="-5" dirty="0">
                <a:latin typeface="Verdana"/>
                <a:cs typeface="Verdana"/>
              </a:rPr>
              <a:t>such as </a:t>
            </a:r>
            <a:r>
              <a:rPr sz="2600" dirty="0">
                <a:latin typeface="Verdana"/>
                <a:cs typeface="Verdana"/>
              </a:rPr>
              <a:t>using </a:t>
            </a:r>
            <a:r>
              <a:rPr sz="2600" spc="-10" dirty="0">
                <a:latin typeface="Verdana"/>
                <a:cs typeface="Verdana"/>
              </a:rPr>
              <a:t>packed </a:t>
            </a:r>
            <a:r>
              <a:rPr sz="2600" spc="-20" dirty="0">
                <a:latin typeface="Verdana"/>
                <a:cs typeface="Verdana"/>
              </a:rPr>
              <a:t>gravel </a:t>
            </a:r>
            <a:r>
              <a:rPr sz="2600" dirty="0">
                <a:latin typeface="Verdana"/>
                <a:cs typeface="Verdana"/>
              </a:rPr>
              <a:t>or  </a:t>
            </a:r>
            <a:r>
              <a:rPr sz="2600" spc="-5" dirty="0">
                <a:latin typeface="Verdana"/>
                <a:cs typeface="Verdana"/>
              </a:rPr>
              <a:t>permeable </a:t>
            </a:r>
            <a:r>
              <a:rPr sz="2600" dirty="0">
                <a:latin typeface="Verdana"/>
                <a:cs typeface="Verdana"/>
              </a:rPr>
              <a:t>concrete </a:t>
            </a:r>
            <a:r>
              <a:rPr sz="2600" spc="-5" dirty="0">
                <a:latin typeface="Verdana"/>
                <a:cs typeface="Verdana"/>
              </a:rPr>
              <a:t>instead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conventional </a:t>
            </a:r>
            <a:r>
              <a:rPr sz="2600" dirty="0">
                <a:latin typeface="Verdana"/>
                <a:cs typeface="Verdana"/>
              </a:rPr>
              <a:t>concrete </a:t>
            </a:r>
            <a:r>
              <a:rPr sz="2600" spc="-10" dirty="0">
                <a:latin typeface="Verdana"/>
                <a:cs typeface="Verdana"/>
              </a:rPr>
              <a:t>or  </a:t>
            </a:r>
            <a:r>
              <a:rPr sz="2600" spc="-5" dirty="0">
                <a:latin typeface="Verdana"/>
                <a:cs typeface="Verdana"/>
              </a:rPr>
              <a:t>asphalt to </a:t>
            </a:r>
            <a:r>
              <a:rPr sz="2600" dirty="0">
                <a:latin typeface="Verdana"/>
                <a:cs typeface="Verdana"/>
              </a:rPr>
              <a:t>enhance replenishment of ground </a:t>
            </a:r>
            <a:r>
              <a:rPr sz="2600" spc="-65" dirty="0">
                <a:latin typeface="Verdana"/>
                <a:cs typeface="Verdana"/>
              </a:rPr>
              <a:t>water, </a:t>
            </a:r>
            <a:r>
              <a:rPr sz="2600" dirty="0">
                <a:latin typeface="Verdana"/>
                <a:cs typeface="Verdana"/>
              </a:rPr>
              <a:t>are used  </a:t>
            </a:r>
            <a:r>
              <a:rPr sz="2600" spc="-5" dirty="0">
                <a:latin typeface="Verdana"/>
                <a:cs typeface="Verdana"/>
              </a:rPr>
              <a:t>as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well.</a:t>
            </a:r>
            <a:endParaRPr sz="26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1179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988822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are energy </a:t>
            </a:r>
            <a:r>
              <a:rPr spc="-5" dirty="0"/>
              <a:t>efficient</a:t>
            </a:r>
            <a:r>
              <a:rPr spc="-90" dirty="0"/>
              <a:t> </a:t>
            </a:r>
            <a:r>
              <a:rPr dirty="0"/>
              <a:t>buildings?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2331846"/>
            <a:ext cx="15347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Verdana"/>
                <a:cs typeface="Verdana"/>
              </a:rPr>
              <a:t>“</a:t>
            </a:r>
            <a:r>
              <a:rPr sz="3000" spc="-5" dirty="0">
                <a:latin typeface="Verdana"/>
                <a:cs typeface="Verdana"/>
              </a:rPr>
              <a:t>Energy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4779" y="2331846"/>
            <a:ext cx="35947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1980" algn="l"/>
              </a:tabLst>
            </a:pPr>
            <a:r>
              <a:rPr sz="3000" dirty="0">
                <a:latin typeface="Verdana"/>
                <a:cs typeface="Verdana"/>
              </a:rPr>
              <a:t>e</a:t>
            </a:r>
            <a:r>
              <a:rPr sz="3000" spc="-10" dirty="0">
                <a:latin typeface="Verdana"/>
                <a:cs typeface="Verdana"/>
              </a:rPr>
              <a:t>f</a:t>
            </a:r>
            <a:r>
              <a:rPr sz="3000" dirty="0">
                <a:latin typeface="Verdana"/>
                <a:cs typeface="Verdana"/>
              </a:rPr>
              <a:t>f</a:t>
            </a:r>
            <a:r>
              <a:rPr sz="3000" spc="10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cient	</a:t>
            </a:r>
            <a:r>
              <a:rPr sz="3000" spc="-5" dirty="0">
                <a:latin typeface="Verdana"/>
                <a:cs typeface="Verdana"/>
              </a:rPr>
              <a:t>bu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l</a:t>
            </a:r>
            <a:r>
              <a:rPr sz="3000" spc="-5" dirty="0">
                <a:latin typeface="Verdana"/>
                <a:cs typeface="Verdana"/>
              </a:rPr>
              <a:t>d</a:t>
            </a:r>
            <a:r>
              <a:rPr sz="3000" spc="10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ngs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92951" y="2331846"/>
            <a:ext cx="4752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9685" algn="l"/>
                <a:tab pos="2877820" algn="l"/>
                <a:tab pos="3644900" algn="l"/>
              </a:tabLst>
            </a:pPr>
            <a:r>
              <a:rPr sz="3000" spc="-5" dirty="0">
                <a:latin typeface="Verdana"/>
                <a:cs typeface="Verdana"/>
              </a:rPr>
              <a:t>(a</a:t>
            </a:r>
            <a:r>
              <a:rPr sz="3000" spc="10" dirty="0">
                <a:latin typeface="Verdana"/>
                <a:cs typeface="Verdana"/>
              </a:rPr>
              <a:t>l</a:t>
            </a:r>
            <a:r>
              <a:rPr sz="3000" dirty="0">
                <a:latin typeface="Verdana"/>
                <a:cs typeface="Verdana"/>
              </a:rPr>
              <a:t>so	</a:t>
            </a:r>
            <a:r>
              <a:rPr sz="3000" spc="-15" dirty="0">
                <a:latin typeface="Verdana"/>
                <a:cs typeface="Verdana"/>
              </a:rPr>
              <a:t>k</a:t>
            </a:r>
            <a:r>
              <a:rPr sz="3000" dirty="0">
                <a:latin typeface="Verdana"/>
                <a:cs typeface="Verdana"/>
              </a:rPr>
              <a:t>nown	as	</a:t>
            </a:r>
            <a:r>
              <a:rPr sz="3000" spc="-5" dirty="0">
                <a:latin typeface="Verdana"/>
                <a:cs typeface="Verdana"/>
              </a:rPr>
              <a:t>green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4644" y="2789046"/>
            <a:ext cx="51644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8365" algn="l"/>
                <a:tab pos="2987675" algn="l"/>
              </a:tabLst>
            </a:pPr>
            <a:r>
              <a:rPr sz="3000" spc="-5" dirty="0">
                <a:latin typeface="Verdana"/>
                <a:cs typeface="Verdana"/>
              </a:rPr>
              <a:t>bu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l</a:t>
            </a:r>
            <a:r>
              <a:rPr sz="3000" spc="-5" dirty="0">
                <a:latin typeface="Verdana"/>
                <a:cs typeface="Verdana"/>
              </a:rPr>
              <a:t>d</a:t>
            </a:r>
            <a:r>
              <a:rPr sz="3000" spc="10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</a:t>
            </a:r>
            <a:r>
              <a:rPr sz="3000" spc="5" dirty="0">
                <a:latin typeface="Verdana"/>
                <a:cs typeface="Verdana"/>
              </a:rPr>
              <a:t>g</a:t>
            </a:r>
            <a:r>
              <a:rPr sz="3000" dirty="0">
                <a:latin typeface="Verdana"/>
                <a:cs typeface="Verdana"/>
              </a:rPr>
              <a:t>s	or	su</a:t>
            </a:r>
            <a:r>
              <a:rPr sz="3000" spc="-10" dirty="0">
                <a:latin typeface="Verdana"/>
                <a:cs typeface="Verdana"/>
              </a:rPr>
              <a:t>s</a:t>
            </a:r>
            <a:r>
              <a:rPr sz="3000" spc="-5" dirty="0">
                <a:latin typeface="Verdana"/>
                <a:cs typeface="Verdana"/>
              </a:rPr>
              <a:t>ta</a:t>
            </a:r>
            <a:r>
              <a:rPr sz="3000" spc="10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nab</a:t>
            </a:r>
            <a:r>
              <a:rPr sz="3000" spc="15" dirty="0">
                <a:latin typeface="Verdana"/>
                <a:cs typeface="Verdana"/>
              </a:rPr>
              <a:t>l</a:t>
            </a:r>
            <a:r>
              <a:rPr sz="3000" dirty="0">
                <a:latin typeface="Verdana"/>
                <a:cs typeface="Verdana"/>
              </a:rPr>
              <a:t>e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8546" y="2789046"/>
            <a:ext cx="49371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2355" algn="l"/>
                <a:tab pos="3876040" algn="l"/>
                <a:tab pos="4694555" algn="l"/>
              </a:tabLst>
            </a:pPr>
            <a:r>
              <a:rPr sz="3000" spc="-5" dirty="0">
                <a:latin typeface="Verdana"/>
                <a:cs typeface="Verdana"/>
              </a:rPr>
              <a:t>bu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l</a:t>
            </a:r>
            <a:r>
              <a:rPr sz="3000" spc="-5" dirty="0">
                <a:latin typeface="Verdana"/>
                <a:cs typeface="Verdana"/>
              </a:rPr>
              <a:t>d</a:t>
            </a:r>
            <a:r>
              <a:rPr sz="3000" spc="10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ngs)	r</a:t>
            </a:r>
            <a:r>
              <a:rPr sz="3000" spc="-10" dirty="0">
                <a:latin typeface="Verdana"/>
                <a:cs typeface="Verdana"/>
              </a:rPr>
              <a:t>e</a:t>
            </a:r>
            <a:r>
              <a:rPr sz="3000" dirty="0">
                <a:latin typeface="Verdana"/>
                <a:cs typeface="Verdana"/>
              </a:rPr>
              <a:t>f</a:t>
            </a:r>
            <a:r>
              <a:rPr sz="3000" spc="-15" dirty="0">
                <a:latin typeface="Verdana"/>
                <a:cs typeface="Verdana"/>
              </a:rPr>
              <a:t>e</a:t>
            </a:r>
            <a:r>
              <a:rPr sz="3000" spc="-10" dirty="0">
                <a:latin typeface="Verdana"/>
                <a:cs typeface="Verdana"/>
              </a:rPr>
              <a:t>r</a:t>
            </a:r>
            <a:r>
              <a:rPr sz="3000" dirty="0">
                <a:latin typeface="Verdana"/>
                <a:cs typeface="Verdana"/>
              </a:rPr>
              <a:t>s	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o	a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4644" y="3246501"/>
            <a:ext cx="105092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79930" algn="l"/>
                <a:tab pos="2921635" algn="l"/>
                <a:tab pos="4180840" algn="l"/>
                <a:tab pos="5869940" algn="l"/>
                <a:tab pos="6877050" algn="l"/>
                <a:tab pos="7413625" algn="l"/>
              </a:tabLst>
            </a:pPr>
            <a:r>
              <a:rPr sz="3000" dirty="0">
                <a:latin typeface="Verdana"/>
                <a:cs typeface="Verdana"/>
              </a:rPr>
              <a:t>structure	and	using	process	</a:t>
            </a:r>
            <a:r>
              <a:rPr sz="3000" spc="-5" dirty="0">
                <a:latin typeface="Verdana"/>
                <a:cs typeface="Verdana"/>
              </a:rPr>
              <a:t>that	</a:t>
            </a:r>
            <a:r>
              <a:rPr sz="3000" dirty="0">
                <a:latin typeface="Verdana"/>
                <a:cs typeface="Verdana"/>
              </a:rPr>
              <a:t>is	</a:t>
            </a:r>
            <a:r>
              <a:rPr sz="3000" spc="-5" dirty="0">
                <a:latin typeface="Verdana"/>
                <a:cs typeface="Verdana"/>
              </a:rPr>
              <a:t>environmentally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4644" y="3703701"/>
            <a:ext cx="71996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61285" algn="l"/>
                <a:tab pos="3843654" algn="l"/>
              </a:tabLst>
            </a:pPr>
            <a:r>
              <a:rPr sz="3000" dirty="0">
                <a:latin typeface="Verdana"/>
                <a:cs typeface="Verdana"/>
              </a:rPr>
              <a:t>responsible	</a:t>
            </a:r>
            <a:r>
              <a:rPr sz="3000" spc="-5" dirty="0">
                <a:latin typeface="Verdana"/>
                <a:cs typeface="Verdana"/>
              </a:rPr>
              <a:t>and	resource-efficient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84489" y="3703701"/>
            <a:ext cx="28606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18740" algn="l"/>
              </a:tabLst>
            </a:pPr>
            <a:r>
              <a:rPr sz="3000" spc="-5" dirty="0">
                <a:latin typeface="Verdana"/>
                <a:cs typeface="Verdana"/>
              </a:rPr>
              <a:t>thr</a:t>
            </a:r>
            <a:r>
              <a:rPr sz="3000" spc="5" dirty="0">
                <a:latin typeface="Verdana"/>
                <a:cs typeface="Verdana"/>
              </a:rPr>
              <a:t>o</a:t>
            </a:r>
            <a:r>
              <a:rPr sz="3000" spc="-15" dirty="0">
                <a:latin typeface="Verdana"/>
                <a:cs typeface="Verdana"/>
              </a:rPr>
              <a:t>u</a:t>
            </a:r>
            <a:r>
              <a:rPr sz="3000" spc="-5" dirty="0">
                <a:latin typeface="Verdana"/>
                <a:cs typeface="Verdana"/>
              </a:rPr>
              <a:t>ghou</a:t>
            </a:r>
            <a:r>
              <a:rPr sz="3000" dirty="0">
                <a:latin typeface="Verdana"/>
                <a:cs typeface="Verdana"/>
              </a:rPr>
              <a:t>t	a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4644" y="4160901"/>
            <a:ext cx="1051115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Verdana"/>
                <a:cs typeface="Verdana"/>
              </a:rPr>
              <a:t>building's </a:t>
            </a:r>
            <a:r>
              <a:rPr sz="3000" spc="-5" dirty="0">
                <a:latin typeface="Verdana"/>
                <a:cs typeface="Verdana"/>
              </a:rPr>
              <a:t>life-cycle: from </a:t>
            </a:r>
            <a:r>
              <a:rPr sz="3000" dirty="0">
                <a:latin typeface="Verdana"/>
                <a:cs typeface="Verdana"/>
              </a:rPr>
              <a:t>siting to </a:t>
            </a:r>
            <a:r>
              <a:rPr sz="3000" spc="-5" dirty="0">
                <a:latin typeface="Verdana"/>
                <a:cs typeface="Verdana"/>
              </a:rPr>
              <a:t>design,  construction, </a:t>
            </a:r>
            <a:r>
              <a:rPr sz="3000" spc="-10" dirty="0">
                <a:latin typeface="Verdana"/>
                <a:cs typeface="Verdana"/>
              </a:rPr>
              <a:t>operation, </a:t>
            </a:r>
            <a:r>
              <a:rPr sz="3000" spc="-5" dirty="0">
                <a:latin typeface="Verdana"/>
                <a:cs typeface="Verdana"/>
              </a:rPr>
              <a:t>maintenance, </a:t>
            </a:r>
            <a:r>
              <a:rPr sz="3000" spc="-10" dirty="0">
                <a:latin typeface="Verdana"/>
                <a:cs typeface="Verdana"/>
              </a:rPr>
              <a:t>renovation, </a:t>
            </a:r>
            <a:r>
              <a:rPr sz="3000" spc="-5" dirty="0">
                <a:latin typeface="Verdana"/>
                <a:cs typeface="Verdana"/>
              </a:rPr>
              <a:t>and  </a:t>
            </a:r>
            <a:r>
              <a:rPr sz="3000" spc="-30" dirty="0">
                <a:latin typeface="Verdana"/>
                <a:cs typeface="Verdana"/>
              </a:rPr>
              <a:t>demolition”.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59265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695325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Energy efficient</a:t>
            </a:r>
            <a:r>
              <a:rPr spc="-95" dirty="0"/>
              <a:t> </a:t>
            </a:r>
            <a:r>
              <a:rPr spc="-5" dirty="0"/>
              <a:t>buildings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9591" y="1783207"/>
            <a:ext cx="10593070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marR="5080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common </a:t>
            </a:r>
            <a:r>
              <a:rPr sz="3000" spc="-5" dirty="0">
                <a:latin typeface="Verdana"/>
                <a:cs typeface="Verdana"/>
              </a:rPr>
              <a:t>objective </a:t>
            </a:r>
            <a:r>
              <a:rPr sz="3000" dirty="0">
                <a:latin typeface="Verdana"/>
                <a:cs typeface="Verdana"/>
              </a:rPr>
              <a:t>is </a:t>
            </a:r>
            <a:r>
              <a:rPr sz="3000" spc="-5" dirty="0">
                <a:latin typeface="Verdana"/>
                <a:cs typeface="Verdana"/>
              </a:rPr>
              <a:t>that green </a:t>
            </a:r>
            <a:r>
              <a:rPr sz="3000" dirty="0">
                <a:latin typeface="Verdana"/>
                <a:cs typeface="Verdana"/>
              </a:rPr>
              <a:t>buildings are  </a:t>
            </a:r>
            <a:r>
              <a:rPr sz="3000" spc="-5" dirty="0">
                <a:latin typeface="Verdana"/>
                <a:cs typeface="Verdana"/>
              </a:rPr>
              <a:t>designed </a:t>
            </a:r>
            <a:r>
              <a:rPr sz="3000" dirty="0">
                <a:latin typeface="Verdana"/>
                <a:cs typeface="Verdana"/>
              </a:rPr>
              <a:t>to </a:t>
            </a:r>
            <a:r>
              <a:rPr sz="3000" spc="-5" dirty="0">
                <a:latin typeface="Verdana"/>
                <a:cs typeface="Verdana"/>
              </a:rPr>
              <a:t>reduce the </a:t>
            </a:r>
            <a:r>
              <a:rPr sz="3000" spc="-20" dirty="0">
                <a:latin typeface="Verdana"/>
                <a:cs typeface="Verdana"/>
              </a:rPr>
              <a:t>overall </a:t>
            </a:r>
            <a:r>
              <a:rPr sz="3000" spc="-10" dirty="0">
                <a:latin typeface="Verdana"/>
                <a:cs typeface="Verdana"/>
              </a:rPr>
              <a:t>impact </a:t>
            </a:r>
            <a:r>
              <a:rPr sz="3000" dirty="0">
                <a:latin typeface="Verdana"/>
                <a:cs typeface="Verdana"/>
              </a:rPr>
              <a:t>of </a:t>
            </a:r>
            <a:r>
              <a:rPr sz="3000" spc="-5" dirty="0">
                <a:latin typeface="Verdana"/>
                <a:cs typeface="Verdana"/>
              </a:rPr>
              <a:t>the</a:t>
            </a:r>
            <a:r>
              <a:rPr sz="3000" spc="78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built  environment </a:t>
            </a:r>
            <a:r>
              <a:rPr sz="3000" dirty="0">
                <a:latin typeface="Verdana"/>
                <a:cs typeface="Verdana"/>
              </a:rPr>
              <a:t>on </a:t>
            </a:r>
            <a:r>
              <a:rPr sz="3000" spc="-5" dirty="0">
                <a:latin typeface="Verdana"/>
                <a:cs typeface="Verdana"/>
              </a:rPr>
              <a:t>human </a:t>
            </a:r>
            <a:r>
              <a:rPr sz="3000" dirty="0">
                <a:latin typeface="Verdana"/>
                <a:cs typeface="Verdana"/>
              </a:rPr>
              <a:t>health </a:t>
            </a:r>
            <a:r>
              <a:rPr sz="3000" spc="-5" dirty="0">
                <a:latin typeface="Verdana"/>
                <a:cs typeface="Verdana"/>
              </a:rPr>
              <a:t>and the </a:t>
            </a:r>
            <a:r>
              <a:rPr sz="3000" spc="-10" dirty="0">
                <a:latin typeface="Verdana"/>
                <a:cs typeface="Verdana"/>
              </a:rPr>
              <a:t>natural  </a:t>
            </a:r>
            <a:r>
              <a:rPr sz="3000" spc="-5" dirty="0">
                <a:latin typeface="Verdana"/>
                <a:cs typeface="Verdana"/>
              </a:rPr>
              <a:t>environment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by:</a:t>
            </a:r>
            <a:endParaRPr sz="3000">
              <a:latin typeface="Verdana"/>
              <a:cs typeface="Verdana"/>
            </a:endParaRPr>
          </a:p>
          <a:p>
            <a:pPr marL="516890" indent="-469900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517525" algn="l"/>
              </a:tabLst>
            </a:pPr>
            <a:r>
              <a:rPr sz="3000" spc="-5" dirty="0">
                <a:latin typeface="Verdana"/>
                <a:cs typeface="Verdana"/>
              </a:rPr>
              <a:t>Efficiently </a:t>
            </a:r>
            <a:r>
              <a:rPr sz="3000" dirty="0">
                <a:latin typeface="Verdana"/>
                <a:cs typeface="Verdana"/>
              </a:rPr>
              <a:t>using </a:t>
            </a:r>
            <a:r>
              <a:rPr sz="3000" spc="-40" dirty="0">
                <a:latin typeface="Verdana"/>
                <a:cs typeface="Verdana"/>
              </a:rPr>
              <a:t>energy, </a:t>
            </a:r>
            <a:r>
              <a:rPr sz="3000" spc="-75" dirty="0">
                <a:latin typeface="Verdana"/>
                <a:cs typeface="Verdana"/>
              </a:rPr>
              <a:t>water, </a:t>
            </a:r>
            <a:r>
              <a:rPr sz="3000" dirty="0">
                <a:latin typeface="Verdana"/>
                <a:cs typeface="Verdana"/>
              </a:rPr>
              <a:t>and other</a:t>
            </a:r>
            <a:r>
              <a:rPr sz="3000" spc="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resources</a:t>
            </a:r>
            <a:endParaRPr sz="3000">
              <a:latin typeface="Verdana"/>
              <a:cs typeface="Verdana"/>
            </a:endParaRPr>
          </a:p>
          <a:p>
            <a:pPr marL="516890" marR="51435" indent="-469900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517525" algn="l"/>
              </a:tabLst>
            </a:pPr>
            <a:r>
              <a:rPr sz="3000" spc="-5" dirty="0">
                <a:latin typeface="Verdana"/>
                <a:cs typeface="Verdana"/>
              </a:rPr>
              <a:t>Protecting </a:t>
            </a:r>
            <a:r>
              <a:rPr sz="3000" dirty="0">
                <a:latin typeface="Verdana"/>
                <a:cs typeface="Verdana"/>
              </a:rPr>
              <a:t>occupant health </a:t>
            </a:r>
            <a:r>
              <a:rPr sz="3000" spc="-5" dirty="0">
                <a:latin typeface="Verdana"/>
                <a:cs typeface="Verdana"/>
              </a:rPr>
              <a:t>and improving </a:t>
            </a:r>
            <a:r>
              <a:rPr sz="3000" spc="-10" dirty="0">
                <a:latin typeface="Verdana"/>
                <a:cs typeface="Verdana"/>
              </a:rPr>
              <a:t>employee  </a:t>
            </a:r>
            <a:r>
              <a:rPr sz="3000" spc="-5" dirty="0">
                <a:latin typeface="Verdana"/>
                <a:cs typeface="Verdana"/>
              </a:rPr>
              <a:t>productivity</a:t>
            </a:r>
            <a:endParaRPr sz="3000">
              <a:latin typeface="Verdana"/>
              <a:cs typeface="Verdana"/>
            </a:endParaRPr>
          </a:p>
          <a:p>
            <a:pPr marL="516890" indent="-469900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517525" algn="l"/>
                <a:tab pos="2738755" algn="l"/>
                <a:tab pos="4469130" algn="l"/>
                <a:tab pos="6595109" algn="l"/>
                <a:tab pos="7781290" algn="l"/>
              </a:tabLst>
            </a:pPr>
            <a:r>
              <a:rPr sz="3000" spc="-10" dirty="0">
                <a:latin typeface="Verdana"/>
                <a:cs typeface="Verdana"/>
              </a:rPr>
              <a:t>Reducing	waste,	</a:t>
            </a:r>
            <a:r>
              <a:rPr sz="3000" dirty="0">
                <a:latin typeface="Verdana"/>
                <a:cs typeface="Verdana"/>
              </a:rPr>
              <a:t>pollution	</a:t>
            </a:r>
            <a:r>
              <a:rPr sz="3000" spc="-5" dirty="0">
                <a:latin typeface="Verdana"/>
                <a:cs typeface="Verdana"/>
              </a:rPr>
              <a:t>and	environmental</a:t>
            </a:r>
            <a:endParaRPr sz="3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516890" algn="l"/>
                <a:tab pos="10579735" algn="l"/>
              </a:tabLst>
            </a:pPr>
            <a:r>
              <a:rPr sz="3000" u="sng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	</a:t>
            </a:r>
            <a:r>
              <a:rPr sz="3000" u="sng" spc="-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degradation	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9180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0116" y="848613"/>
            <a:ext cx="1111567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NEED OF </a:t>
            </a:r>
            <a:r>
              <a:rPr spc="-5" dirty="0"/>
              <a:t>ENERGY EFFICIENT</a:t>
            </a:r>
            <a:r>
              <a:rPr spc="-50" dirty="0"/>
              <a:t> </a:t>
            </a:r>
            <a:r>
              <a:rPr dirty="0"/>
              <a:t>BUILDINGS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42897"/>
            <a:ext cx="10511155" cy="410908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6985">
              <a:lnSpc>
                <a:spcPts val="2810"/>
              </a:lnSpc>
              <a:spcBef>
                <a:spcPts val="455"/>
              </a:spcBef>
            </a:pPr>
            <a:r>
              <a:rPr sz="2600" spc="-5" dirty="0">
                <a:latin typeface="Verdana"/>
                <a:cs typeface="Verdana"/>
              </a:rPr>
              <a:t>There </a:t>
            </a:r>
            <a:r>
              <a:rPr sz="2600" dirty="0">
                <a:latin typeface="Verdana"/>
                <a:cs typeface="Verdana"/>
              </a:rPr>
              <a:t>are </a:t>
            </a:r>
            <a:r>
              <a:rPr sz="2600" spc="-10" dirty="0">
                <a:latin typeface="Verdana"/>
                <a:cs typeface="Verdana"/>
              </a:rPr>
              <a:t>several </a:t>
            </a:r>
            <a:r>
              <a:rPr sz="2600" dirty="0">
                <a:latin typeface="Verdana"/>
                <a:cs typeface="Verdana"/>
              </a:rPr>
              <a:t>reasons </a:t>
            </a:r>
            <a:r>
              <a:rPr sz="2600" spc="-5" dirty="0">
                <a:latin typeface="Verdana"/>
                <a:cs typeface="Verdana"/>
              </a:rPr>
              <a:t>which </a:t>
            </a:r>
            <a:r>
              <a:rPr sz="2600" dirty="0">
                <a:latin typeface="Verdana"/>
                <a:cs typeface="Verdana"/>
              </a:rPr>
              <a:t>stimulate </a:t>
            </a:r>
            <a:r>
              <a:rPr sz="2600" spc="-5" dirty="0">
                <a:latin typeface="Verdana"/>
                <a:cs typeface="Verdana"/>
              </a:rPr>
              <a:t>the </a:t>
            </a:r>
            <a:r>
              <a:rPr sz="2600" dirty="0">
                <a:latin typeface="Verdana"/>
                <a:cs typeface="Verdana"/>
              </a:rPr>
              <a:t>desire and need  to </a:t>
            </a:r>
            <a:r>
              <a:rPr sz="2600" spc="-15" dirty="0">
                <a:latin typeface="Verdana"/>
                <a:cs typeface="Verdana"/>
              </a:rPr>
              <a:t>have </a:t>
            </a:r>
            <a:r>
              <a:rPr sz="2600" dirty="0">
                <a:latin typeface="Verdana"/>
                <a:cs typeface="Verdana"/>
              </a:rPr>
              <a:t>energy efficient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buildings: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135" dirty="0">
                <a:latin typeface="Verdana"/>
                <a:cs typeface="Verdana"/>
              </a:rPr>
              <a:t>To </a:t>
            </a:r>
            <a:r>
              <a:rPr sz="2600" spc="-5" dirty="0">
                <a:latin typeface="Verdana"/>
                <a:cs typeface="Verdana"/>
              </a:rPr>
              <a:t>achieve </a:t>
            </a:r>
            <a:r>
              <a:rPr sz="2600" dirty="0">
                <a:latin typeface="Verdana"/>
                <a:cs typeface="Verdana"/>
              </a:rPr>
              <a:t>a </a:t>
            </a:r>
            <a:r>
              <a:rPr sz="2600" spc="-5" dirty="0">
                <a:latin typeface="Verdana"/>
                <a:cs typeface="Verdana"/>
              </a:rPr>
              <a:t>sustainable economy </a:t>
            </a:r>
            <a:r>
              <a:rPr sz="2600" dirty="0">
                <a:latin typeface="Verdana"/>
                <a:cs typeface="Verdana"/>
              </a:rPr>
              <a:t>in </a:t>
            </a:r>
            <a:r>
              <a:rPr sz="2600" spc="-5" dirty="0">
                <a:latin typeface="Verdana"/>
                <a:cs typeface="Verdana"/>
              </a:rPr>
              <a:t>terms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GDP</a:t>
            </a:r>
            <a:r>
              <a:rPr sz="2600" spc="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growth</a:t>
            </a:r>
            <a:endParaRPr sz="2600">
              <a:latin typeface="Verdana"/>
              <a:cs typeface="Verdana"/>
            </a:endParaRPr>
          </a:p>
          <a:p>
            <a:pPr marL="481965" marR="5080" indent="-469900">
              <a:lnSpc>
                <a:spcPts val="2810"/>
              </a:lnSpc>
              <a:spcBef>
                <a:spcPts val="66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5" dirty="0">
                <a:latin typeface="Verdana"/>
                <a:cs typeface="Verdana"/>
              </a:rPr>
              <a:t>Green </a:t>
            </a:r>
            <a:r>
              <a:rPr sz="2600" dirty="0">
                <a:latin typeface="Verdana"/>
                <a:cs typeface="Verdana"/>
              </a:rPr>
              <a:t>building </a:t>
            </a:r>
            <a:r>
              <a:rPr sz="2600" spc="-5" dirty="0">
                <a:latin typeface="Verdana"/>
                <a:cs typeface="Verdana"/>
              </a:rPr>
              <a:t>result </a:t>
            </a:r>
            <a:r>
              <a:rPr sz="2600" dirty="0">
                <a:latin typeface="Verdana"/>
                <a:cs typeface="Verdana"/>
              </a:rPr>
              <a:t>in reduction of </a:t>
            </a:r>
            <a:r>
              <a:rPr sz="2600" spc="-5" dirty="0">
                <a:latin typeface="Verdana"/>
                <a:cs typeface="Verdana"/>
              </a:rPr>
              <a:t>operating costs </a:t>
            </a:r>
            <a:r>
              <a:rPr sz="2600" spc="-10" dirty="0">
                <a:latin typeface="Verdana"/>
                <a:cs typeface="Verdana"/>
              </a:rPr>
              <a:t>by </a:t>
            </a:r>
            <a:r>
              <a:rPr sz="2600" spc="-5" dirty="0">
                <a:latin typeface="Verdana"/>
                <a:cs typeface="Verdana"/>
              </a:rPr>
              <a:t>25-  </a:t>
            </a:r>
            <a:r>
              <a:rPr sz="2600" dirty="0">
                <a:latin typeface="Verdana"/>
                <a:cs typeface="Verdana"/>
              </a:rPr>
              <a:t>30%</a:t>
            </a:r>
            <a:endParaRPr sz="2600">
              <a:latin typeface="Verdana"/>
              <a:cs typeface="Verdana"/>
            </a:endParaRPr>
          </a:p>
          <a:p>
            <a:pPr marL="481965" marR="7620" indent="-469900">
              <a:lnSpc>
                <a:spcPts val="2810"/>
              </a:lnSpc>
              <a:spcBef>
                <a:spcPts val="62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  <a:tab pos="2063750" algn="l"/>
                <a:tab pos="3805554" algn="l"/>
                <a:tab pos="6133465" algn="l"/>
                <a:tab pos="8038465" algn="l"/>
                <a:tab pos="8999220" algn="l"/>
                <a:tab pos="9622155" algn="l"/>
              </a:tabLst>
            </a:pPr>
            <a:r>
              <a:rPr sz="2600" spc="-5" dirty="0">
                <a:latin typeface="Verdana"/>
                <a:cs typeface="Verdana"/>
              </a:rPr>
              <a:t>En</a:t>
            </a:r>
            <a:r>
              <a:rPr sz="2600" spc="-15" dirty="0">
                <a:latin typeface="Verdana"/>
                <a:cs typeface="Verdana"/>
              </a:rPr>
              <a:t>e</a:t>
            </a:r>
            <a:r>
              <a:rPr sz="2600" dirty="0">
                <a:latin typeface="Verdana"/>
                <a:cs typeface="Verdana"/>
              </a:rPr>
              <a:t>rgy	e</a:t>
            </a:r>
            <a:r>
              <a:rPr sz="2600" spc="-10" dirty="0">
                <a:latin typeface="Verdana"/>
                <a:cs typeface="Verdana"/>
              </a:rPr>
              <a:t>f</a:t>
            </a:r>
            <a:r>
              <a:rPr sz="2600" dirty="0">
                <a:latin typeface="Verdana"/>
                <a:cs typeface="Verdana"/>
              </a:rPr>
              <a:t>fic</a:t>
            </a:r>
            <a:r>
              <a:rPr sz="2600" spc="15" dirty="0">
                <a:latin typeface="Verdana"/>
                <a:cs typeface="Verdana"/>
              </a:rPr>
              <a:t>i</a:t>
            </a:r>
            <a:r>
              <a:rPr sz="2600" spc="-15" dirty="0">
                <a:latin typeface="Verdana"/>
                <a:cs typeface="Verdana"/>
              </a:rPr>
              <a:t>e</a:t>
            </a:r>
            <a:r>
              <a:rPr sz="2600" dirty="0">
                <a:latin typeface="Verdana"/>
                <a:cs typeface="Verdana"/>
              </a:rPr>
              <a:t>nt	co</a:t>
            </a:r>
            <a:r>
              <a:rPr sz="2600" spc="-15" dirty="0">
                <a:latin typeface="Verdana"/>
                <a:cs typeface="Verdana"/>
              </a:rPr>
              <a:t>m</a:t>
            </a:r>
            <a:r>
              <a:rPr sz="2600" dirty="0">
                <a:latin typeface="Verdana"/>
                <a:cs typeface="Verdana"/>
              </a:rPr>
              <a:t>mer</a:t>
            </a:r>
            <a:r>
              <a:rPr sz="2600" spc="-15" dirty="0">
                <a:latin typeface="Verdana"/>
                <a:cs typeface="Verdana"/>
              </a:rPr>
              <a:t>c</a:t>
            </a:r>
            <a:r>
              <a:rPr sz="2600" dirty="0">
                <a:latin typeface="Verdana"/>
                <a:cs typeface="Verdana"/>
              </a:rPr>
              <a:t>ial	</a:t>
            </a:r>
            <a:r>
              <a:rPr sz="2600" spc="-5" dirty="0">
                <a:latin typeface="Verdana"/>
                <a:cs typeface="Verdana"/>
              </a:rPr>
              <a:t>bui</a:t>
            </a:r>
            <a:r>
              <a:rPr sz="2600" spc="10" dirty="0">
                <a:latin typeface="Verdana"/>
                <a:cs typeface="Verdana"/>
              </a:rPr>
              <a:t>l</a:t>
            </a:r>
            <a:r>
              <a:rPr sz="2600" spc="-5" dirty="0">
                <a:latin typeface="Verdana"/>
                <a:cs typeface="Verdana"/>
              </a:rPr>
              <a:t>d</a:t>
            </a:r>
            <a:r>
              <a:rPr sz="2600" spc="5" dirty="0">
                <a:latin typeface="Verdana"/>
                <a:cs typeface="Verdana"/>
              </a:rPr>
              <a:t>i</a:t>
            </a:r>
            <a:r>
              <a:rPr sz="2600" dirty="0">
                <a:latin typeface="Verdana"/>
                <a:cs typeface="Verdana"/>
              </a:rPr>
              <a:t>ngs	are	a	</a:t>
            </a:r>
            <a:r>
              <a:rPr sz="2600" spc="-5" dirty="0">
                <a:latin typeface="Verdana"/>
                <a:cs typeface="Verdana"/>
              </a:rPr>
              <a:t>great  Investment</a:t>
            </a:r>
            <a:endParaRPr sz="26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27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5" dirty="0">
                <a:latin typeface="Verdana"/>
                <a:cs typeface="Verdana"/>
              </a:rPr>
              <a:t>Energy </a:t>
            </a:r>
            <a:r>
              <a:rPr sz="2600" dirty="0">
                <a:latin typeface="Verdana"/>
                <a:cs typeface="Verdana"/>
              </a:rPr>
              <a:t>efficient buildings lower </a:t>
            </a:r>
            <a:r>
              <a:rPr sz="2600" spc="-5" dirty="0">
                <a:latin typeface="Verdana"/>
                <a:cs typeface="Verdana"/>
              </a:rPr>
              <a:t>the </a:t>
            </a:r>
            <a:r>
              <a:rPr sz="2600" dirty="0">
                <a:latin typeface="Verdana"/>
                <a:cs typeface="Verdana"/>
              </a:rPr>
              <a:t>stress on utility</a:t>
            </a:r>
            <a:r>
              <a:rPr sz="2600" spc="-1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services</a:t>
            </a:r>
            <a:endParaRPr sz="26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31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5" dirty="0">
                <a:latin typeface="Verdana"/>
                <a:cs typeface="Verdana"/>
              </a:rPr>
              <a:t>Improvement </a:t>
            </a:r>
            <a:r>
              <a:rPr sz="2600" dirty="0">
                <a:latin typeface="Verdana"/>
                <a:cs typeface="Verdana"/>
              </a:rPr>
              <a:t>in </a:t>
            </a:r>
            <a:r>
              <a:rPr sz="2600" spc="-10" dirty="0">
                <a:latin typeface="Verdana"/>
                <a:cs typeface="Verdana"/>
              </a:rPr>
              <a:t>employees </a:t>
            </a:r>
            <a:r>
              <a:rPr sz="2600" dirty="0">
                <a:latin typeface="Verdana"/>
                <a:cs typeface="Verdana"/>
              </a:rPr>
              <a:t>attendance </a:t>
            </a:r>
            <a:r>
              <a:rPr sz="2600" spc="-5" dirty="0">
                <a:latin typeface="Verdana"/>
                <a:cs typeface="Verdana"/>
              </a:rPr>
              <a:t>and</a:t>
            </a:r>
            <a:r>
              <a:rPr sz="2600" spc="10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productivity</a:t>
            </a:r>
            <a:endParaRPr sz="26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4040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111250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NEED OF </a:t>
            </a:r>
            <a:r>
              <a:rPr spc="-5" dirty="0"/>
              <a:t>ENERGY EFFICIENT</a:t>
            </a:r>
            <a:r>
              <a:rPr spc="-35" dirty="0"/>
              <a:t> </a:t>
            </a:r>
            <a:r>
              <a:rPr spc="-5" dirty="0"/>
              <a:t>BUILDINGS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3207"/>
            <a:ext cx="10511790" cy="3957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25" dirty="0">
                <a:latin typeface="Verdana"/>
                <a:cs typeface="Verdana"/>
              </a:rPr>
              <a:t>For </a:t>
            </a: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spc="-10" dirty="0">
                <a:latin typeface="Verdana"/>
                <a:cs typeface="Verdana"/>
              </a:rPr>
              <a:t>development </a:t>
            </a:r>
            <a:r>
              <a:rPr sz="3000" dirty="0">
                <a:latin typeface="Verdana"/>
                <a:cs typeface="Verdana"/>
              </a:rPr>
              <a:t>of local talent pool </a:t>
            </a:r>
            <a:r>
              <a:rPr sz="3000" spc="-5" dirty="0">
                <a:latin typeface="Verdana"/>
                <a:cs typeface="Verdana"/>
              </a:rPr>
              <a:t>designers  and builders experienced with green projects </a:t>
            </a:r>
            <a:r>
              <a:rPr sz="3000" dirty="0">
                <a:latin typeface="Verdana"/>
                <a:cs typeface="Verdana"/>
              </a:rPr>
              <a:t>able  to </a:t>
            </a:r>
            <a:r>
              <a:rPr sz="3000" spc="-5" dirty="0">
                <a:latin typeface="Verdana"/>
                <a:cs typeface="Verdana"/>
              </a:rPr>
              <a:t>accommodate the growing </a:t>
            </a:r>
            <a:r>
              <a:rPr sz="3000" spc="-15" dirty="0">
                <a:latin typeface="Verdana"/>
                <a:cs typeface="Verdana"/>
              </a:rPr>
              <a:t>market </a:t>
            </a:r>
            <a:r>
              <a:rPr sz="3000" spc="-10" dirty="0">
                <a:latin typeface="Verdana"/>
                <a:cs typeface="Verdana"/>
              </a:rPr>
              <a:t>demand </a:t>
            </a:r>
            <a:r>
              <a:rPr sz="3000" spc="-5" dirty="0">
                <a:latin typeface="Verdana"/>
                <a:cs typeface="Verdana"/>
              </a:rPr>
              <a:t>for  sustainable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development.</a:t>
            </a:r>
            <a:endParaRPr sz="3000">
              <a:latin typeface="Verdana"/>
              <a:cs typeface="Verdana"/>
            </a:endParaRPr>
          </a:p>
          <a:p>
            <a:pPr marL="481965" indent="-469900" algn="just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Improvement </a:t>
            </a:r>
            <a:r>
              <a:rPr sz="3000" dirty="0">
                <a:latin typeface="Verdana"/>
                <a:cs typeface="Verdana"/>
              </a:rPr>
              <a:t>of </a:t>
            </a:r>
            <a:r>
              <a:rPr sz="3000" spc="-20" dirty="0">
                <a:latin typeface="Verdana"/>
                <a:cs typeface="Verdana"/>
              </a:rPr>
              <a:t>people’s </a:t>
            </a:r>
            <a:r>
              <a:rPr sz="3000" dirty="0">
                <a:latin typeface="Verdana"/>
                <a:cs typeface="Verdana"/>
              </a:rPr>
              <a:t>living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standards</a:t>
            </a:r>
            <a:endParaRPr sz="3000">
              <a:latin typeface="Verdana"/>
              <a:cs typeface="Verdana"/>
            </a:endParaRPr>
          </a:p>
          <a:p>
            <a:pPr marL="481965" indent="-469900" algn="just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dirty="0">
                <a:latin typeface="Verdana"/>
                <a:cs typeface="Verdana"/>
              </a:rPr>
              <a:t>Protection of </a:t>
            </a:r>
            <a:r>
              <a:rPr sz="3000" spc="-5" dirty="0">
                <a:latin typeface="Verdana"/>
                <a:cs typeface="Verdana"/>
              </a:rPr>
              <a:t>environment </a:t>
            </a:r>
            <a:r>
              <a:rPr sz="3000" dirty="0">
                <a:latin typeface="Verdana"/>
                <a:cs typeface="Verdana"/>
              </a:rPr>
              <a:t>for future</a:t>
            </a:r>
            <a:r>
              <a:rPr sz="3000" spc="-7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generations</a:t>
            </a:r>
            <a:endParaRPr sz="3000">
              <a:latin typeface="Verdana"/>
              <a:cs typeface="Verdana"/>
            </a:endParaRPr>
          </a:p>
          <a:p>
            <a:pPr marL="481965" marR="5080" indent="-469900" algn="just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165" dirty="0">
                <a:latin typeface="Verdana"/>
                <a:cs typeface="Verdana"/>
              </a:rPr>
              <a:t>To </a:t>
            </a:r>
            <a:r>
              <a:rPr sz="3000" spc="-5" dirty="0">
                <a:latin typeface="Verdana"/>
                <a:cs typeface="Verdana"/>
              </a:rPr>
              <a:t>develop </a:t>
            </a:r>
            <a:r>
              <a:rPr sz="3000" dirty="0">
                <a:latin typeface="Verdana"/>
                <a:cs typeface="Verdana"/>
              </a:rPr>
              <a:t>a trend </a:t>
            </a:r>
            <a:r>
              <a:rPr sz="3000" spc="-5" dirty="0">
                <a:latin typeface="Verdana"/>
                <a:cs typeface="Verdana"/>
              </a:rPr>
              <a:t>of sustainable energy use </a:t>
            </a:r>
            <a:r>
              <a:rPr sz="3000" dirty="0">
                <a:latin typeface="Verdana"/>
                <a:cs typeface="Verdana"/>
              </a:rPr>
              <a:t>in  commercial </a:t>
            </a:r>
            <a:r>
              <a:rPr sz="3000" spc="-5" dirty="0">
                <a:latin typeface="Verdana"/>
                <a:cs typeface="Verdana"/>
              </a:rPr>
              <a:t>and residential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buildings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2725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317055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Retrofitting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3207"/>
            <a:ext cx="10511790" cy="3957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8255" indent="-469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b="1" spc="-5" dirty="0">
                <a:latin typeface="Verdana"/>
                <a:cs typeface="Verdana"/>
              </a:rPr>
              <a:t>Retrofitting </a:t>
            </a:r>
            <a:r>
              <a:rPr sz="3000" spc="-5" dirty="0">
                <a:latin typeface="Verdana"/>
                <a:cs typeface="Verdana"/>
              </a:rPr>
              <a:t>refers </a:t>
            </a:r>
            <a:r>
              <a:rPr sz="3000" dirty="0">
                <a:latin typeface="Verdana"/>
                <a:cs typeface="Verdana"/>
              </a:rPr>
              <a:t>to </a:t>
            </a: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addition of </a:t>
            </a:r>
            <a:r>
              <a:rPr sz="3000" spc="-5" dirty="0">
                <a:latin typeface="Verdana"/>
                <a:cs typeface="Verdana"/>
              </a:rPr>
              <a:t>new  technology </a:t>
            </a:r>
            <a:r>
              <a:rPr sz="3000" dirty="0">
                <a:latin typeface="Verdana"/>
                <a:cs typeface="Verdana"/>
              </a:rPr>
              <a:t>or features to older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systems.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"/>
            </a:pPr>
            <a:endParaRPr sz="4350">
              <a:latin typeface="Times New Roman"/>
              <a:cs typeface="Times New Roman"/>
            </a:endParaRPr>
          </a:p>
          <a:p>
            <a:pPr marL="481965" marR="6350" indent="-469900" algn="just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2"/>
              </a:rPr>
              <a:t>Home energy </a:t>
            </a:r>
            <a:r>
              <a:rPr sz="30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2"/>
              </a:rPr>
              <a:t>retrofit</a:t>
            </a:r>
            <a:r>
              <a:rPr sz="3000" spc="-5" dirty="0">
                <a:latin typeface="Verdana"/>
                <a:cs typeface="Verdana"/>
              </a:rPr>
              <a:t>, the improving </a:t>
            </a:r>
            <a:r>
              <a:rPr sz="3000" dirty="0">
                <a:latin typeface="Verdana"/>
                <a:cs typeface="Verdana"/>
              </a:rPr>
              <a:t>of existing  buildings with energy efficiency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equipment</a:t>
            </a:r>
            <a:endParaRPr sz="3000">
              <a:latin typeface="Verdana"/>
              <a:cs typeface="Verdana"/>
            </a:endParaRPr>
          </a:p>
          <a:p>
            <a:pPr marL="481965" marR="5080" indent="-469900" algn="just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3"/>
              </a:rPr>
              <a:t>Seismic retrofit</a:t>
            </a:r>
            <a:r>
              <a:rPr sz="3000" spc="-5" dirty="0">
                <a:latin typeface="Verdana"/>
                <a:cs typeface="Verdana"/>
              </a:rPr>
              <a:t>, the process </a:t>
            </a:r>
            <a:r>
              <a:rPr sz="3000" dirty="0">
                <a:latin typeface="Verdana"/>
                <a:cs typeface="Verdana"/>
              </a:rPr>
              <a:t>of strengthening </a:t>
            </a:r>
            <a:r>
              <a:rPr sz="3000" spc="-5" dirty="0">
                <a:latin typeface="Verdana"/>
                <a:cs typeface="Verdana"/>
              </a:rPr>
              <a:t>older  </a:t>
            </a:r>
            <a:r>
              <a:rPr sz="3000" dirty="0">
                <a:latin typeface="Verdana"/>
                <a:cs typeface="Verdana"/>
              </a:rPr>
              <a:t>buildings in order to </a:t>
            </a:r>
            <a:r>
              <a:rPr sz="3000" spc="-15" dirty="0">
                <a:latin typeface="Verdana"/>
                <a:cs typeface="Verdana"/>
              </a:rPr>
              <a:t>make </a:t>
            </a:r>
            <a:r>
              <a:rPr sz="3000" spc="-5" dirty="0">
                <a:latin typeface="Verdana"/>
                <a:cs typeface="Verdana"/>
              </a:rPr>
              <a:t>them earthquake  </a:t>
            </a:r>
            <a:r>
              <a:rPr sz="3000" dirty="0">
                <a:latin typeface="Verdana"/>
                <a:cs typeface="Verdana"/>
              </a:rPr>
              <a:t>resistant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117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16586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Mud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03526"/>
            <a:ext cx="10514965" cy="426720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481965" indent="-469900" algn="just">
              <a:lnSpc>
                <a:spcPct val="100000"/>
              </a:lnSpc>
              <a:spcBef>
                <a:spcPts val="41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600" b="1" spc="-5" dirty="0">
                <a:latin typeface="Verdana"/>
                <a:cs typeface="Verdana"/>
              </a:rPr>
              <a:t>Adhesive</a:t>
            </a:r>
            <a:endParaRPr sz="2600">
              <a:latin typeface="Verdana"/>
              <a:cs typeface="Verdana"/>
            </a:endParaRPr>
          </a:p>
          <a:p>
            <a:pPr marL="12700" marR="6985" algn="just">
              <a:lnSpc>
                <a:spcPct val="90000"/>
              </a:lnSpc>
              <a:spcBef>
                <a:spcPts val="625"/>
              </a:spcBef>
            </a:pPr>
            <a:r>
              <a:rPr sz="2600" spc="-5" dirty="0">
                <a:latin typeface="Verdana"/>
                <a:cs typeface="Verdana"/>
              </a:rPr>
              <a:t>In the </a:t>
            </a:r>
            <a:r>
              <a:rPr sz="26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2"/>
              </a:rPr>
              <a:t>construction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2600" spc="-30" dirty="0">
                <a:latin typeface="Verdana"/>
                <a:cs typeface="Verdana"/>
              </a:rPr>
              <a:t>industry, </a:t>
            </a:r>
            <a:r>
              <a:rPr sz="2600" dirty="0">
                <a:latin typeface="Verdana"/>
                <a:cs typeface="Verdana"/>
              </a:rPr>
              <a:t>mud </a:t>
            </a:r>
            <a:r>
              <a:rPr sz="2600" spc="-5" dirty="0">
                <a:latin typeface="Verdana"/>
                <a:cs typeface="Verdana"/>
              </a:rPr>
              <a:t>is </a:t>
            </a:r>
            <a:r>
              <a:rPr sz="2600" dirty="0">
                <a:latin typeface="Verdana"/>
                <a:cs typeface="Verdana"/>
              </a:rPr>
              <a:t>a </a:t>
            </a:r>
            <a:r>
              <a:rPr sz="2600" spc="-5" dirty="0">
                <a:latin typeface="Verdana"/>
                <a:cs typeface="Verdana"/>
              </a:rPr>
              <a:t>semi-fluid material that  </a:t>
            </a:r>
            <a:r>
              <a:rPr sz="2600" dirty="0">
                <a:latin typeface="Verdana"/>
                <a:cs typeface="Verdana"/>
              </a:rPr>
              <a:t>can </a:t>
            </a:r>
            <a:r>
              <a:rPr sz="2600" spc="-5" dirty="0">
                <a:latin typeface="Verdana"/>
                <a:cs typeface="Verdana"/>
              </a:rPr>
              <a:t>be </a:t>
            </a:r>
            <a:r>
              <a:rPr sz="2600" dirty="0">
                <a:latin typeface="Verdana"/>
                <a:cs typeface="Verdana"/>
              </a:rPr>
              <a:t>used to </a:t>
            </a:r>
            <a:r>
              <a:rPr sz="2600" spc="-5" dirty="0">
                <a:latin typeface="Verdana"/>
                <a:cs typeface="Verdana"/>
              </a:rPr>
              <a:t>coat, seal, </a:t>
            </a:r>
            <a:r>
              <a:rPr sz="2600" dirty="0">
                <a:latin typeface="Verdana"/>
                <a:cs typeface="Verdana"/>
              </a:rPr>
              <a:t>or adhere materials. </a:t>
            </a:r>
            <a:r>
              <a:rPr sz="2600" spc="-5" dirty="0">
                <a:latin typeface="Verdana"/>
                <a:cs typeface="Verdana"/>
              </a:rPr>
              <a:t>Depending </a:t>
            </a:r>
            <a:r>
              <a:rPr sz="2600" dirty="0">
                <a:latin typeface="Verdana"/>
                <a:cs typeface="Verdana"/>
              </a:rPr>
              <a:t>on  the </a:t>
            </a:r>
            <a:r>
              <a:rPr sz="2600" spc="-5" dirty="0">
                <a:latin typeface="Verdana"/>
                <a:cs typeface="Verdana"/>
              </a:rPr>
              <a:t>composition </a:t>
            </a:r>
            <a:r>
              <a:rPr sz="2600" dirty="0">
                <a:latin typeface="Verdana"/>
                <a:cs typeface="Verdana"/>
              </a:rPr>
              <a:t>of the mud, it can be referred </a:t>
            </a:r>
            <a:r>
              <a:rPr sz="2600" spc="-10" dirty="0">
                <a:latin typeface="Verdana"/>
                <a:cs typeface="Verdana"/>
              </a:rPr>
              <a:t>by </a:t>
            </a:r>
            <a:r>
              <a:rPr sz="2600" spc="-5" dirty="0">
                <a:latin typeface="Verdana"/>
                <a:cs typeface="Verdana"/>
              </a:rPr>
              <a:t>many  different </a:t>
            </a:r>
            <a:r>
              <a:rPr sz="2600" dirty="0">
                <a:latin typeface="Verdana"/>
                <a:cs typeface="Verdana"/>
              </a:rPr>
              <a:t>names, including </a:t>
            </a:r>
            <a:r>
              <a:rPr sz="2600" u="heavy" spc="-3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3"/>
              </a:rPr>
              <a:t>slurry</a:t>
            </a:r>
            <a:r>
              <a:rPr sz="2600" spc="-35" dirty="0">
                <a:latin typeface="Verdana"/>
                <a:cs typeface="Verdana"/>
              </a:rPr>
              <a:t>, </a:t>
            </a:r>
            <a:r>
              <a:rPr sz="26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4"/>
              </a:rPr>
              <a:t>mortar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and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5"/>
              </a:rPr>
              <a:t>concrete</a:t>
            </a:r>
            <a:r>
              <a:rPr sz="2600" dirty="0"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  <a:p>
            <a:pPr marL="481965" indent="-469900" algn="just">
              <a:lnSpc>
                <a:spcPct val="100000"/>
              </a:lnSpc>
              <a:spcBef>
                <a:spcPts val="31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600" b="1" dirty="0">
                <a:latin typeface="Verdana"/>
                <a:cs typeface="Verdana"/>
              </a:rPr>
              <a:t>Material</a:t>
            </a: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ct val="90000"/>
              </a:lnSpc>
              <a:spcBef>
                <a:spcPts val="625"/>
              </a:spcBef>
            </a:pPr>
            <a:r>
              <a:rPr sz="2600" dirty="0">
                <a:latin typeface="Verdana"/>
                <a:cs typeface="Verdana"/>
              </a:rPr>
              <a:t>Mud, </a:t>
            </a:r>
            <a:r>
              <a:rPr sz="2600" u="heavy" spc="-10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6"/>
              </a:rPr>
              <a:t>cob</a:t>
            </a:r>
            <a:r>
              <a:rPr sz="2600" spc="-10" dirty="0">
                <a:latin typeface="Verdana"/>
                <a:cs typeface="Verdana"/>
              </a:rPr>
              <a:t>, </a:t>
            </a:r>
            <a:r>
              <a:rPr sz="26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7"/>
              </a:rPr>
              <a:t>adobe</a:t>
            </a:r>
            <a:r>
              <a:rPr sz="2600" spc="-5" dirty="0">
                <a:latin typeface="Verdana"/>
                <a:cs typeface="Verdana"/>
              </a:rPr>
              <a:t>, </a:t>
            </a:r>
            <a:r>
              <a:rPr sz="2600" u="heavy" spc="-5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8"/>
              </a:rPr>
              <a:t>clay</a:t>
            </a:r>
            <a:r>
              <a:rPr sz="2600" spc="-55" dirty="0">
                <a:latin typeface="Verdana"/>
                <a:cs typeface="Verdana"/>
              </a:rPr>
              <a:t>, </a:t>
            </a:r>
            <a:r>
              <a:rPr sz="2600" spc="-5" dirty="0">
                <a:latin typeface="Verdana"/>
                <a:cs typeface="Verdana"/>
              </a:rPr>
              <a:t>and </a:t>
            </a:r>
            <a:r>
              <a:rPr sz="2600" spc="-10" dirty="0">
                <a:latin typeface="Verdana"/>
                <a:cs typeface="Verdana"/>
              </a:rPr>
              <a:t>many </a:t>
            </a:r>
            <a:r>
              <a:rPr sz="2600" spc="-5" dirty="0">
                <a:latin typeface="Verdana"/>
                <a:cs typeface="Verdana"/>
              </a:rPr>
              <a:t>other </a:t>
            </a:r>
            <a:r>
              <a:rPr sz="2600" dirty="0">
                <a:latin typeface="Verdana"/>
                <a:cs typeface="Verdana"/>
              </a:rPr>
              <a:t>names are historically  used </a:t>
            </a:r>
            <a:r>
              <a:rPr sz="2600" spc="-5" dirty="0">
                <a:latin typeface="Verdana"/>
                <a:cs typeface="Verdana"/>
              </a:rPr>
              <a:t>synonymously to mean </a:t>
            </a:r>
            <a:r>
              <a:rPr sz="2600" dirty="0">
                <a:latin typeface="Verdana"/>
                <a:cs typeface="Verdana"/>
              </a:rPr>
              <a:t>a mixture of </a:t>
            </a:r>
            <a:r>
              <a:rPr sz="26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  <a:hlinkClick r:id="rId9"/>
              </a:rPr>
              <a:t>subsoil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and water  possibly </a:t>
            </a:r>
            <a:r>
              <a:rPr sz="2600" dirty="0">
                <a:latin typeface="Verdana"/>
                <a:cs typeface="Verdana"/>
              </a:rPr>
              <a:t>with </a:t>
            </a:r>
            <a:r>
              <a:rPr sz="2600" spc="-5" dirty="0">
                <a:latin typeface="Verdana"/>
                <a:cs typeface="Verdana"/>
              </a:rPr>
              <a:t>the </a:t>
            </a:r>
            <a:r>
              <a:rPr sz="2600" dirty="0">
                <a:latin typeface="Verdana"/>
                <a:cs typeface="Verdana"/>
              </a:rPr>
              <a:t>addition of </a:t>
            </a:r>
            <a:r>
              <a:rPr sz="2600" spc="-5" dirty="0">
                <a:latin typeface="Verdana"/>
                <a:cs typeface="Verdana"/>
              </a:rPr>
              <a:t>stones, </a:t>
            </a:r>
            <a:r>
              <a:rPr sz="2600" spc="-20" dirty="0">
                <a:latin typeface="Verdana"/>
                <a:cs typeface="Verdana"/>
              </a:rPr>
              <a:t>gravel, </a:t>
            </a:r>
            <a:r>
              <a:rPr sz="2600" spc="-25" dirty="0">
                <a:latin typeface="Verdana"/>
                <a:cs typeface="Verdana"/>
              </a:rPr>
              <a:t>straw, </a:t>
            </a:r>
            <a:r>
              <a:rPr sz="2600" spc="-5" dirty="0">
                <a:latin typeface="Verdana"/>
                <a:cs typeface="Verdana"/>
              </a:rPr>
              <a:t>lime,  and/or bitumen. </a:t>
            </a:r>
            <a:r>
              <a:rPr sz="2600" dirty="0">
                <a:latin typeface="Verdana"/>
                <a:cs typeface="Verdana"/>
              </a:rPr>
              <a:t>This material </a:t>
            </a:r>
            <a:r>
              <a:rPr sz="2600" spc="-5" dirty="0">
                <a:latin typeface="Verdana"/>
                <a:cs typeface="Verdana"/>
              </a:rPr>
              <a:t>was used </a:t>
            </a:r>
            <a:r>
              <a:rPr sz="2600" dirty="0">
                <a:latin typeface="Verdana"/>
                <a:cs typeface="Verdana"/>
              </a:rPr>
              <a:t>a </a:t>
            </a:r>
            <a:r>
              <a:rPr sz="2600" spc="-10" dirty="0">
                <a:latin typeface="Verdana"/>
                <a:cs typeface="Verdana"/>
              </a:rPr>
              <a:t>variety </a:t>
            </a:r>
            <a:r>
              <a:rPr sz="2600" spc="-5" dirty="0">
                <a:latin typeface="Verdana"/>
                <a:cs typeface="Verdana"/>
              </a:rPr>
              <a:t>of </a:t>
            </a:r>
            <a:r>
              <a:rPr sz="2600" spc="-10" dirty="0">
                <a:latin typeface="Verdana"/>
                <a:cs typeface="Verdana"/>
              </a:rPr>
              <a:t>ways to  </a:t>
            </a:r>
            <a:r>
              <a:rPr sz="2600" dirty="0">
                <a:latin typeface="Verdana"/>
                <a:cs typeface="Verdana"/>
              </a:rPr>
              <a:t>build walls, roofs </a:t>
            </a:r>
            <a:r>
              <a:rPr sz="2600" spc="-5" dirty="0">
                <a:latin typeface="Verdana"/>
                <a:cs typeface="Verdana"/>
              </a:rPr>
              <a:t>and</a:t>
            </a:r>
            <a:r>
              <a:rPr sz="2600" spc="-8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floors.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RETRO-FITTING </a:t>
            </a:r>
            <a:r>
              <a:rPr dirty="0"/>
              <a:t>TECHNIQUES</a:t>
            </a:r>
            <a:r>
              <a:rPr spc="-65" dirty="0"/>
              <a:t> </a:t>
            </a:r>
            <a:r>
              <a:rPr spc="-5" dirty="0"/>
              <a:t>FOR  EXISTING</a:t>
            </a:r>
            <a:r>
              <a:rPr spc="-20" dirty="0"/>
              <a:t> </a:t>
            </a:r>
            <a:r>
              <a:rPr dirty="0"/>
              <a:t>BUILDINGS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5007" y="1684147"/>
            <a:ext cx="10547985" cy="44888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81965" indent="-469900" algn="just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Reduce electricity</a:t>
            </a:r>
            <a:r>
              <a:rPr sz="2400" b="1" spc="40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consumption</a:t>
            </a:r>
            <a:endParaRPr sz="2400">
              <a:latin typeface="Verdana"/>
              <a:cs typeface="Verdana"/>
            </a:endParaRPr>
          </a:p>
          <a:p>
            <a:pPr marL="12700" marR="40005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Verdana"/>
                <a:cs typeface="Verdana"/>
              </a:rPr>
              <a:t>Simple means </a:t>
            </a:r>
            <a:r>
              <a:rPr sz="2400" spc="-5" dirty="0">
                <a:latin typeface="Verdana"/>
                <a:cs typeface="Verdana"/>
              </a:rPr>
              <a:t>can </a:t>
            </a:r>
            <a:r>
              <a:rPr sz="2400" dirty="0">
                <a:latin typeface="Verdana"/>
                <a:cs typeface="Verdana"/>
              </a:rPr>
              <a:t>help </a:t>
            </a:r>
            <a:r>
              <a:rPr sz="2400" spc="-5" dirty="0">
                <a:latin typeface="Verdana"/>
                <a:cs typeface="Verdana"/>
              </a:rPr>
              <a:t>you </a:t>
            </a:r>
            <a:r>
              <a:rPr sz="2400" spc="5" dirty="0">
                <a:latin typeface="Verdana"/>
                <a:cs typeface="Verdana"/>
              </a:rPr>
              <a:t>to </a:t>
            </a:r>
            <a:r>
              <a:rPr sz="2400" dirty="0">
                <a:latin typeface="Verdana"/>
                <a:cs typeface="Verdana"/>
              </a:rPr>
              <a:t>reduce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dirty="0">
                <a:latin typeface="Verdana"/>
                <a:cs typeface="Verdana"/>
              </a:rPr>
              <a:t>impact of </a:t>
            </a:r>
            <a:r>
              <a:rPr sz="2400" spc="-5" dirty="0">
                <a:latin typeface="Verdana"/>
                <a:cs typeface="Verdana"/>
              </a:rPr>
              <a:t>electricity  consumption, </a:t>
            </a:r>
            <a:r>
              <a:rPr sz="2400" spc="-15" dirty="0">
                <a:latin typeface="Verdana"/>
                <a:cs typeface="Verdana"/>
              </a:rPr>
              <a:t>like </a:t>
            </a:r>
            <a:r>
              <a:rPr sz="2400" dirty="0">
                <a:latin typeface="Verdana"/>
                <a:cs typeface="Verdana"/>
              </a:rPr>
              <a:t>making sure </a:t>
            </a:r>
            <a:r>
              <a:rPr sz="2400" spc="-5" dirty="0">
                <a:latin typeface="Verdana"/>
                <a:cs typeface="Verdana"/>
              </a:rPr>
              <a:t>lights are turned </a:t>
            </a:r>
            <a:r>
              <a:rPr sz="2400" dirty="0">
                <a:latin typeface="Verdana"/>
                <a:cs typeface="Verdana"/>
              </a:rPr>
              <a:t>off </a:t>
            </a:r>
            <a:r>
              <a:rPr sz="2400" spc="-5" dirty="0">
                <a:latin typeface="Verdana"/>
                <a:cs typeface="Verdana"/>
              </a:rPr>
              <a:t>at </a:t>
            </a:r>
            <a:r>
              <a:rPr sz="2400" dirty="0">
                <a:latin typeface="Verdana"/>
                <a:cs typeface="Verdana"/>
              </a:rPr>
              <a:t>night,  </a:t>
            </a:r>
            <a:r>
              <a:rPr sz="2400" spc="-5" dirty="0">
                <a:latin typeface="Verdana"/>
                <a:cs typeface="Verdana"/>
              </a:rPr>
              <a:t>lowering temperature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heated rooms and </a:t>
            </a:r>
            <a:r>
              <a:rPr sz="2400" spc="-10" dirty="0">
                <a:latin typeface="Verdana"/>
                <a:cs typeface="Verdana"/>
              </a:rPr>
              <a:t>raising it </a:t>
            </a:r>
            <a:r>
              <a:rPr sz="2400" dirty="0">
                <a:latin typeface="Verdana"/>
                <a:cs typeface="Verdana"/>
              </a:rPr>
              <a:t>slightly </a:t>
            </a:r>
            <a:r>
              <a:rPr sz="2400" spc="-5" dirty="0">
                <a:latin typeface="Verdana"/>
                <a:cs typeface="Verdana"/>
              </a:rPr>
              <a:t>where  </a:t>
            </a:r>
            <a:r>
              <a:rPr sz="2400" spc="-10" dirty="0">
                <a:latin typeface="Verdana"/>
                <a:cs typeface="Verdana"/>
              </a:rPr>
              <a:t>it's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cool.</a:t>
            </a:r>
            <a:endParaRPr sz="2400">
              <a:latin typeface="Verdana"/>
              <a:cs typeface="Verdana"/>
            </a:endParaRPr>
          </a:p>
          <a:p>
            <a:pPr marL="481965" indent="-469900" algn="just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b="1" dirty="0">
                <a:latin typeface="Verdana"/>
                <a:cs typeface="Verdana"/>
              </a:rPr>
              <a:t>Proper </a:t>
            </a:r>
            <a:r>
              <a:rPr sz="2400" b="1" spc="-5" dirty="0">
                <a:latin typeface="Verdana"/>
                <a:cs typeface="Verdana"/>
              </a:rPr>
              <a:t>organization of </a:t>
            </a:r>
            <a:r>
              <a:rPr sz="2400" b="1" spc="-10" dirty="0">
                <a:latin typeface="Verdana"/>
                <a:cs typeface="Verdana"/>
              </a:rPr>
              <a:t>functional</a:t>
            </a:r>
            <a:r>
              <a:rPr sz="2400" b="1" spc="9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space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2400" spc="-10" dirty="0">
                <a:latin typeface="Verdana"/>
                <a:cs typeface="Verdana"/>
              </a:rPr>
              <a:t>Make </a:t>
            </a:r>
            <a:r>
              <a:rPr sz="2400" dirty="0">
                <a:latin typeface="Verdana"/>
                <a:cs typeface="Verdana"/>
              </a:rPr>
              <a:t>sure </a:t>
            </a:r>
            <a:r>
              <a:rPr sz="2400" spc="-10" dirty="0">
                <a:latin typeface="Verdana"/>
                <a:cs typeface="Verdana"/>
              </a:rPr>
              <a:t>you </a:t>
            </a:r>
            <a:r>
              <a:rPr sz="2400" spc="-5" dirty="0">
                <a:latin typeface="Verdana"/>
                <a:cs typeface="Verdana"/>
              </a:rPr>
              <a:t>are </a:t>
            </a:r>
            <a:r>
              <a:rPr sz="2400" dirty="0">
                <a:latin typeface="Verdana"/>
                <a:cs typeface="Verdana"/>
              </a:rPr>
              <a:t>using </a:t>
            </a:r>
            <a:r>
              <a:rPr sz="2400" spc="-10" dirty="0">
                <a:latin typeface="Verdana"/>
                <a:cs typeface="Verdana"/>
              </a:rPr>
              <a:t>your </a:t>
            </a:r>
            <a:r>
              <a:rPr sz="2400" spc="-5" dirty="0">
                <a:latin typeface="Verdana"/>
                <a:cs typeface="Verdana"/>
              </a:rPr>
              <a:t>premises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10" dirty="0">
                <a:latin typeface="Verdana"/>
                <a:cs typeface="Verdana"/>
              </a:rPr>
              <a:t>its </a:t>
            </a:r>
            <a:r>
              <a:rPr sz="2400" dirty="0">
                <a:latin typeface="Verdana"/>
                <a:cs typeface="Verdana"/>
              </a:rPr>
              <a:t>full</a:t>
            </a:r>
            <a:r>
              <a:rPr sz="2400" spc="204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potential.</a:t>
            </a:r>
            <a:endParaRPr sz="2400">
              <a:latin typeface="Verdana"/>
              <a:cs typeface="Verdana"/>
            </a:endParaRPr>
          </a:p>
          <a:p>
            <a:pPr marL="481965" indent="-469900" algn="just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Efficient</a:t>
            </a:r>
            <a:r>
              <a:rPr sz="2400" b="1" spc="20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lighting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tabLst>
                <a:tab pos="10534015" algn="l"/>
              </a:tabLst>
            </a:pPr>
            <a:r>
              <a:rPr sz="2400" spc="-5" dirty="0">
                <a:latin typeface="Verdana"/>
                <a:cs typeface="Verdana"/>
              </a:rPr>
              <a:t>Use </a:t>
            </a:r>
            <a:r>
              <a:rPr sz="2400" dirty="0">
                <a:latin typeface="Verdana"/>
                <a:cs typeface="Verdana"/>
              </a:rPr>
              <a:t>energy </a:t>
            </a:r>
            <a:r>
              <a:rPr sz="2400" spc="-5" dirty="0">
                <a:latin typeface="Verdana"/>
                <a:cs typeface="Verdana"/>
              </a:rPr>
              <a:t>efficiency </a:t>
            </a:r>
            <a:r>
              <a:rPr sz="2400" dirty="0">
                <a:latin typeface="Verdana"/>
                <a:cs typeface="Verdana"/>
              </a:rPr>
              <a:t>bulbs and </a:t>
            </a:r>
            <a:r>
              <a:rPr sz="2400" spc="-5" dirty="0">
                <a:latin typeface="Verdana"/>
                <a:cs typeface="Verdana"/>
              </a:rPr>
              <a:t>daylight </a:t>
            </a:r>
            <a:r>
              <a:rPr sz="2400" dirty="0">
                <a:latin typeface="Verdana"/>
                <a:cs typeface="Verdana"/>
              </a:rPr>
              <a:t>controllers </a:t>
            </a:r>
            <a:r>
              <a:rPr sz="2400" spc="-5" dirty="0">
                <a:latin typeface="Verdana"/>
                <a:cs typeface="Verdana"/>
              </a:rPr>
              <a:t>which </a:t>
            </a:r>
            <a:r>
              <a:rPr sz="2400" dirty="0">
                <a:latin typeface="Verdana"/>
                <a:cs typeface="Verdana"/>
              </a:rPr>
              <a:t>will  </a:t>
            </a:r>
            <a:r>
              <a:rPr sz="2400" spc="-5" dirty="0">
                <a:latin typeface="Verdana"/>
                <a:cs typeface="Verdana"/>
              </a:rPr>
              <a:t>switch on </a:t>
            </a:r>
            <a:r>
              <a:rPr sz="2400" dirty="0">
                <a:latin typeface="Verdana"/>
                <a:cs typeface="Verdana"/>
              </a:rPr>
              <a:t>only </a:t>
            </a:r>
            <a:r>
              <a:rPr sz="2400" spc="5" dirty="0">
                <a:latin typeface="Verdana"/>
                <a:cs typeface="Verdana"/>
              </a:rPr>
              <a:t>when </a:t>
            </a:r>
            <a:r>
              <a:rPr sz="2400" spc="-5" dirty="0">
                <a:latin typeface="Verdana"/>
                <a:cs typeface="Verdana"/>
              </a:rPr>
              <a:t>natural </a:t>
            </a:r>
            <a:r>
              <a:rPr sz="2400" dirty="0">
                <a:latin typeface="Verdana"/>
                <a:cs typeface="Verdana"/>
              </a:rPr>
              <a:t>light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dirty="0">
                <a:latin typeface="Verdana"/>
                <a:cs typeface="Verdana"/>
              </a:rPr>
              <a:t>insufficient. </a:t>
            </a:r>
            <a:r>
              <a:rPr sz="2400" spc="-10" dirty="0">
                <a:latin typeface="Verdana"/>
                <a:cs typeface="Verdana"/>
              </a:rPr>
              <a:t>Reduce </a:t>
            </a:r>
            <a:r>
              <a:rPr sz="2400" spc="-5" dirty="0">
                <a:latin typeface="Verdana"/>
                <a:cs typeface="Verdana"/>
              </a:rPr>
              <a:t>lighting  </a:t>
            </a:r>
            <a:r>
              <a:rPr sz="2400" u="sng" spc="-1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level </a:t>
            </a:r>
            <a:r>
              <a:rPr sz="2400" u="sng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by </a:t>
            </a:r>
            <a:r>
              <a:rPr sz="2400" u="sng" spc="-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replacing tubes with </a:t>
            </a:r>
            <a:r>
              <a:rPr sz="2400" u="sng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energy </a:t>
            </a:r>
            <a:r>
              <a:rPr sz="2400" u="sng" spc="-10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saving light</a:t>
            </a:r>
            <a:r>
              <a:rPr sz="2400" u="sng" spc="220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2400" u="sng" spc="-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bulbs.	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59414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RETRO-FITTING </a:t>
            </a:r>
            <a:r>
              <a:rPr dirty="0"/>
              <a:t>TECHNIQUES</a:t>
            </a:r>
            <a:r>
              <a:rPr spc="-65" dirty="0"/>
              <a:t> </a:t>
            </a:r>
            <a:r>
              <a:rPr spc="-5" dirty="0"/>
              <a:t>FOR  EXISTING</a:t>
            </a:r>
            <a:r>
              <a:rPr spc="-35" dirty="0"/>
              <a:t> </a:t>
            </a:r>
            <a:r>
              <a:rPr dirty="0"/>
              <a:t>BUILDINGS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10499"/>
            <a:ext cx="10511790" cy="295338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481965" indent="-469900" algn="just">
              <a:lnSpc>
                <a:spcPct val="100000"/>
              </a:lnSpc>
              <a:spcBef>
                <a:spcPts val="68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Get IT (information technology)</a:t>
            </a:r>
            <a:r>
              <a:rPr sz="2400" b="1" spc="55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right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Verdana"/>
                <a:cs typeface="Verdana"/>
              </a:rPr>
              <a:t>Considering </a:t>
            </a:r>
            <a:r>
              <a:rPr sz="2400" dirty="0">
                <a:latin typeface="Verdana"/>
                <a:cs typeface="Verdana"/>
              </a:rPr>
              <a:t>that </a:t>
            </a:r>
            <a:r>
              <a:rPr sz="2400" spc="-5" dirty="0">
                <a:latin typeface="Verdana"/>
                <a:cs typeface="Verdana"/>
              </a:rPr>
              <a:t>IT </a:t>
            </a:r>
            <a:r>
              <a:rPr sz="2400" dirty="0">
                <a:latin typeface="Verdana"/>
                <a:cs typeface="Verdana"/>
              </a:rPr>
              <a:t>equipment consumes a </a:t>
            </a:r>
            <a:r>
              <a:rPr sz="2400" spc="-10" dirty="0">
                <a:latin typeface="Verdana"/>
                <a:cs typeface="Verdana"/>
              </a:rPr>
              <a:t>lot </a:t>
            </a:r>
            <a:r>
              <a:rPr sz="2400" dirty="0">
                <a:latin typeface="Verdana"/>
                <a:cs typeface="Verdana"/>
              </a:rPr>
              <a:t>of </a:t>
            </a:r>
            <a:r>
              <a:rPr sz="2400" spc="-35" dirty="0">
                <a:latin typeface="Verdana"/>
                <a:cs typeface="Verdana"/>
              </a:rPr>
              <a:t>energy, </a:t>
            </a:r>
            <a:r>
              <a:rPr sz="2400" spc="-5" dirty="0">
                <a:latin typeface="Verdana"/>
                <a:cs typeface="Verdana"/>
              </a:rPr>
              <a:t>putting  </a:t>
            </a:r>
            <a:r>
              <a:rPr sz="2400" dirty="0">
                <a:latin typeface="Verdana"/>
                <a:cs typeface="Verdana"/>
              </a:rPr>
              <a:t>computers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their </a:t>
            </a:r>
            <a:r>
              <a:rPr sz="2400" dirty="0">
                <a:latin typeface="Verdana"/>
                <a:cs typeface="Verdana"/>
              </a:rPr>
              <a:t>most </a:t>
            </a:r>
            <a:r>
              <a:rPr sz="2400" spc="-5" dirty="0">
                <a:latin typeface="Verdana"/>
                <a:cs typeface="Verdana"/>
              </a:rPr>
              <a:t>efficient setting </a:t>
            </a:r>
            <a:r>
              <a:rPr sz="2400" dirty="0">
                <a:latin typeface="Verdana"/>
                <a:cs typeface="Verdana"/>
              </a:rPr>
              <a:t>and switching </a:t>
            </a:r>
            <a:r>
              <a:rPr sz="2400" spc="-5" dirty="0">
                <a:latin typeface="Verdana"/>
                <a:cs typeface="Verdana"/>
              </a:rPr>
              <a:t>them </a:t>
            </a:r>
            <a:r>
              <a:rPr sz="2400" spc="5" dirty="0">
                <a:latin typeface="Verdana"/>
                <a:cs typeface="Verdana"/>
              </a:rPr>
              <a:t>off  </a:t>
            </a:r>
            <a:r>
              <a:rPr sz="2400" dirty="0">
                <a:latin typeface="Verdana"/>
                <a:cs typeface="Verdana"/>
              </a:rPr>
              <a:t>when not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use </a:t>
            </a:r>
            <a:r>
              <a:rPr sz="2400" spc="-5" dirty="0">
                <a:latin typeface="Verdana"/>
                <a:cs typeface="Verdana"/>
              </a:rPr>
              <a:t>will </a:t>
            </a:r>
            <a:r>
              <a:rPr sz="2400" spc="-10" dirty="0">
                <a:latin typeface="Verdana"/>
                <a:cs typeface="Verdana"/>
              </a:rPr>
              <a:t>allow you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15" dirty="0">
                <a:latin typeface="Verdana"/>
                <a:cs typeface="Verdana"/>
              </a:rPr>
              <a:t>save</a:t>
            </a:r>
            <a:r>
              <a:rPr sz="2400" spc="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money.</a:t>
            </a:r>
            <a:endParaRPr sz="24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Consider </a:t>
            </a:r>
            <a:r>
              <a:rPr sz="2400" b="1" spc="-10" dirty="0">
                <a:latin typeface="Verdana"/>
                <a:cs typeface="Verdana"/>
              </a:rPr>
              <a:t>generating </a:t>
            </a:r>
            <a:r>
              <a:rPr sz="2400" b="1" spc="-5" dirty="0">
                <a:latin typeface="Verdana"/>
                <a:cs typeface="Verdana"/>
              </a:rPr>
              <a:t>your </a:t>
            </a:r>
            <a:r>
              <a:rPr sz="2400" b="1" dirty="0">
                <a:latin typeface="Verdana"/>
                <a:cs typeface="Verdana"/>
              </a:rPr>
              <a:t>own</a:t>
            </a:r>
            <a:r>
              <a:rPr sz="2400" b="1" spc="7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energy</a:t>
            </a:r>
            <a:endParaRPr sz="24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dirty="0">
                <a:latin typeface="Verdana"/>
                <a:cs typeface="Verdana"/>
              </a:rPr>
              <a:t>Improve </a:t>
            </a:r>
            <a:r>
              <a:rPr sz="2400" b="1" spc="-5" dirty="0">
                <a:latin typeface="Verdana"/>
                <a:cs typeface="Verdana"/>
              </a:rPr>
              <a:t>glazing </a:t>
            </a:r>
            <a:r>
              <a:rPr sz="2400" b="1" dirty="0">
                <a:latin typeface="Verdana"/>
                <a:cs typeface="Verdana"/>
              </a:rPr>
              <a:t>and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insulation</a:t>
            </a:r>
            <a:endParaRPr sz="24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400" b="1" spc="-5" dirty="0">
                <a:latin typeface="Verdana"/>
                <a:cs typeface="Verdana"/>
              </a:rPr>
              <a:t>Control </a:t>
            </a:r>
            <a:r>
              <a:rPr sz="2400" b="1" dirty="0">
                <a:latin typeface="Verdana"/>
                <a:cs typeface="Verdana"/>
              </a:rPr>
              <a:t>water</a:t>
            </a:r>
            <a:r>
              <a:rPr sz="2400" b="1" spc="-5" dirty="0">
                <a:latin typeface="Verdana"/>
                <a:cs typeface="Verdana"/>
              </a:rPr>
              <a:t> use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39816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BENEFITS </a:t>
            </a:r>
            <a:r>
              <a:rPr spc="-10" dirty="0"/>
              <a:t>OF </a:t>
            </a:r>
            <a:r>
              <a:rPr spc="-5" dirty="0"/>
              <a:t>ENERGY EFFICIENT  RETROFITTING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03273"/>
            <a:ext cx="10513695" cy="398970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81965" marR="7620" indent="-469900">
              <a:lnSpc>
                <a:spcPts val="2500"/>
              </a:lnSpc>
              <a:spcBef>
                <a:spcPts val="70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5" dirty="0">
                <a:latin typeface="Verdana"/>
                <a:cs typeface="Verdana"/>
              </a:rPr>
              <a:t>Increase </a:t>
            </a:r>
            <a:r>
              <a:rPr sz="2600" spc="5" dirty="0">
                <a:latin typeface="Verdana"/>
                <a:cs typeface="Verdana"/>
              </a:rPr>
              <a:t>in </a:t>
            </a:r>
            <a:r>
              <a:rPr sz="2600" dirty="0">
                <a:latin typeface="Verdana"/>
                <a:cs typeface="Verdana"/>
              </a:rPr>
              <a:t>rents on </a:t>
            </a:r>
            <a:r>
              <a:rPr sz="2600" spc="-5" dirty="0">
                <a:latin typeface="Verdana"/>
                <a:cs typeface="Verdana"/>
              </a:rPr>
              <a:t>account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better </a:t>
            </a:r>
            <a:r>
              <a:rPr sz="2600" dirty="0">
                <a:latin typeface="Verdana"/>
                <a:cs typeface="Verdana"/>
              </a:rPr>
              <a:t>quality </a:t>
            </a:r>
            <a:r>
              <a:rPr sz="2600" spc="-5" dirty="0">
                <a:latin typeface="Verdana"/>
                <a:cs typeface="Verdana"/>
              </a:rPr>
              <a:t>facilities </a:t>
            </a:r>
            <a:r>
              <a:rPr sz="2600" spc="-10" dirty="0">
                <a:latin typeface="Verdana"/>
                <a:cs typeface="Verdana"/>
              </a:rPr>
              <a:t>and  </a:t>
            </a:r>
            <a:r>
              <a:rPr sz="2600" dirty="0">
                <a:latin typeface="Verdana"/>
                <a:cs typeface="Verdana"/>
              </a:rPr>
              <a:t>services being </a:t>
            </a:r>
            <a:r>
              <a:rPr sz="2600" spc="-5" dirty="0">
                <a:latin typeface="Verdana"/>
                <a:cs typeface="Verdana"/>
              </a:rPr>
              <a:t>offered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occupiers.</a:t>
            </a:r>
            <a:endParaRPr sz="2600">
              <a:latin typeface="Verdana"/>
              <a:cs typeface="Verdana"/>
            </a:endParaRPr>
          </a:p>
          <a:p>
            <a:pPr marL="481965" marR="6985" indent="-469900">
              <a:lnSpc>
                <a:spcPct val="80000"/>
              </a:lnSpc>
              <a:spcBef>
                <a:spcPts val="64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dirty="0">
                <a:latin typeface="Verdana"/>
                <a:cs typeface="Verdana"/>
              </a:rPr>
              <a:t>Increase in energy efficiency with reduction in the carbon  footprint.</a:t>
            </a:r>
            <a:endParaRPr sz="2600">
              <a:latin typeface="Verdana"/>
              <a:cs typeface="Verdana"/>
            </a:endParaRPr>
          </a:p>
          <a:p>
            <a:pPr marL="481965" marR="5080" indent="-469900">
              <a:lnSpc>
                <a:spcPts val="2500"/>
              </a:lnSpc>
              <a:spcBef>
                <a:spcPts val="60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10" dirty="0">
                <a:latin typeface="Verdana"/>
                <a:cs typeface="Verdana"/>
              </a:rPr>
              <a:t>Reduction </a:t>
            </a:r>
            <a:r>
              <a:rPr sz="2600" dirty="0">
                <a:latin typeface="Verdana"/>
                <a:cs typeface="Verdana"/>
              </a:rPr>
              <a:t>in </a:t>
            </a:r>
            <a:r>
              <a:rPr sz="2600" spc="-5" dirty="0">
                <a:latin typeface="Verdana"/>
                <a:cs typeface="Verdana"/>
              </a:rPr>
              <a:t>operational costs as energy </a:t>
            </a:r>
            <a:r>
              <a:rPr sz="2600" dirty="0">
                <a:latin typeface="Verdana"/>
                <a:cs typeface="Verdana"/>
              </a:rPr>
              <a:t>efficient </a:t>
            </a:r>
            <a:r>
              <a:rPr sz="2600" spc="-10" dirty="0">
                <a:latin typeface="Verdana"/>
                <a:cs typeface="Verdana"/>
              </a:rPr>
              <a:t>practices  </a:t>
            </a:r>
            <a:r>
              <a:rPr sz="2600" dirty="0">
                <a:latin typeface="Verdana"/>
                <a:cs typeface="Verdana"/>
              </a:rPr>
              <a:t>are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implemented</a:t>
            </a:r>
            <a:endParaRPr sz="26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5" dirty="0">
                <a:latin typeface="Verdana"/>
                <a:cs typeface="Verdana"/>
              </a:rPr>
              <a:t>Expected profitable </a:t>
            </a:r>
            <a:r>
              <a:rPr sz="2600" dirty="0">
                <a:latin typeface="Verdana"/>
                <a:cs typeface="Verdana"/>
              </a:rPr>
              <a:t>fiscal</a:t>
            </a:r>
            <a:r>
              <a:rPr sz="2600" spc="-5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returns</a:t>
            </a:r>
            <a:endParaRPr sz="2600">
              <a:latin typeface="Verdana"/>
              <a:cs typeface="Verdana"/>
            </a:endParaRPr>
          </a:p>
          <a:p>
            <a:pPr marL="481965" marR="6350" indent="-469900">
              <a:lnSpc>
                <a:spcPct val="80000"/>
              </a:lnSpc>
              <a:spcBef>
                <a:spcPts val="62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10" dirty="0">
                <a:latin typeface="Verdana"/>
                <a:cs typeface="Verdana"/>
              </a:rPr>
              <a:t>Provide </a:t>
            </a:r>
            <a:r>
              <a:rPr sz="2600" dirty="0">
                <a:latin typeface="Verdana"/>
                <a:cs typeface="Verdana"/>
              </a:rPr>
              <a:t>a </a:t>
            </a:r>
            <a:r>
              <a:rPr sz="2600" spc="-5" dirty="0">
                <a:latin typeface="Verdana"/>
                <a:cs typeface="Verdana"/>
              </a:rPr>
              <a:t>competitive </a:t>
            </a:r>
            <a:r>
              <a:rPr sz="2600" dirty="0">
                <a:latin typeface="Verdana"/>
                <a:cs typeface="Verdana"/>
              </a:rPr>
              <a:t>edge </a:t>
            </a:r>
            <a:r>
              <a:rPr sz="2600" spc="-15" dirty="0">
                <a:latin typeface="Verdana"/>
                <a:cs typeface="Verdana"/>
              </a:rPr>
              <a:t>over </a:t>
            </a:r>
            <a:r>
              <a:rPr sz="2600" spc="-5" dirty="0">
                <a:latin typeface="Verdana"/>
                <a:cs typeface="Verdana"/>
              </a:rPr>
              <a:t>other </a:t>
            </a:r>
            <a:r>
              <a:rPr sz="2600" dirty="0">
                <a:latin typeface="Verdana"/>
                <a:cs typeface="Verdana"/>
              </a:rPr>
              <a:t>buildings in </a:t>
            </a:r>
            <a:r>
              <a:rPr sz="2600" spc="-5" dirty="0">
                <a:latin typeface="Verdana"/>
                <a:cs typeface="Verdana"/>
              </a:rPr>
              <a:t>the </a:t>
            </a:r>
            <a:r>
              <a:rPr sz="2600" dirty="0">
                <a:latin typeface="Verdana"/>
                <a:cs typeface="Verdana"/>
              </a:rPr>
              <a:t>same  </a:t>
            </a:r>
            <a:r>
              <a:rPr sz="2600" spc="-5" dirty="0">
                <a:latin typeface="Verdana"/>
                <a:cs typeface="Verdana"/>
              </a:rPr>
              <a:t>micro-market</a:t>
            </a:r>
            <a:endParaRPr sz="2600">
              <a:latin typeface="Verdana"/>
              <a:cs typeface="Verdana"/>
            </a:endParaRPr>
          </a:p>
          <a:p>
            <a:pPr marL="481965" marR="6350" indent="-469900">
              <a:lnSpc>
                <a:spcPct val="80000"/>
              </a:lnSpc>
              <a:spcBef>
                <a:spcPts val="625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2600" spc="-5" dirty="0">
                <a:latin typeface="Verdana"/>
                <a:cs typeface="Verdana"/>
              </a:rPr>
              <a:t>Improving the </a:t>
            </a:r>
            <a:r>
              <a:rPr sz="2600" dirty="0">
                <a:latin typeface="Verdana"/>
                <a:cs typeface="Verdana"/>
              </a:rPr>
              <a:t>energy efficiency of a building can result </a:t>
            </a:r>
            <a:r>
              <a:rPr sz="2600" spc="5" dirty="0">
                <a:latin typeface="Verdana"/>
                <a:cs typeface="Verdana"/>
              </a:rPr>
              <a:t>in  </a:t>
            </a:r>
            <a:r>
              <a:rPr sz="2600" spc="-5" dirty="0">
                <a:latin typeface="Verdana"/>
                <a:cs typeface="Verdana"/>
              </a:rPr>
              <a:t>gains </a:t>
            </a:r>
            <a:r>
              <a:rPr sz="2600" dirty="0">
                <a:latin typeface="Verdana"/>
                <a:cs typeface="Verdana"/>
              </a:rPr>
              <a:t>in </a:t>
            </a:r>
            <a:r>
              <a:rPr sz="2600" spc="-5" dirty="0">
                <a:latin typeface="Verdana"/>
                <a:cs typeface="Verdana"/>
              </a:rPr>
              <a:t>workers’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productivity</a:t>
            </a:r>
            <a:endParaRPr sz="26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20144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540766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Seismic</a:t>
            </a:r>
            <a:r>
              <a:rPr spc="-65" dirty="0"/>
              <a:t> </a:t>
            </a:r>
            <a:r>
              <a:rPr spc="-5" dirty="0"/>
              <a:t>Retrofitting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1783207"/>
            <a:ext cx="10512425" cy="286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7620" indent="-469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dirty="0">
                <a:latin typeface="Verdana"/>
                <a:cs typeface="Verdana"/>
              </a:rPr>
              <a:t>It is </a:t>
            </a: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modification of existing structures to </a:t>
            </a:r>
            <a:r>
              <a:rPr sz="3000" spc="-10" dirty="0">
                <a:latin typeface="Verdana"/>
                <a:cs typeface="Verdana"/>
              </a:rPr>
              <a:t>make  </a:t>
            </a:r>
            <a:r>
              <a:rPr sz="3000" spc="-5" dirty="0">
                <a:latin typeface="Verdana"/>
                <a:cs typeface="Verdana"/>
              </a:rPr>
              <a:t>them </a:t>
            </a:r>
            <a:r>
              <a:rPr sz="3000" dirty="0">
                <a:latin typeface="Verdana"/>
                <a:cs typeface="Verdana"/>
              </a:rPr>
              <a:t>more </a:t>
            </a:r>
            <a:r>
              <a:rPr sz="3000" spc="-5" dirty="0">
                <a:latin typeface="Verdana"/>
                <a:cs typeface="Verdana"/>
              </a:rPr>
              <a:t>resistant </a:t>
            </a:r>
            <a:r>
              <a:rPr sz="3000" dirty="0">
                <a:latin typeface="Verdana"/>
                <a:cs typeface="Verdana"/>
              </a:rPr>
              <a:t>to seismic </a:t>
            </a:r>
            <a:r>
              <a:rPr sz="3000" spc="-35" dirty="0">
                <a:latin typeface="Verdana"/>
                <a:cs typeface="Verdana"/>
              </a:rPr>
              <a:t>activity, </a:t>
            </a:r>
            <a:r>
              <a:rPr sz="3000" spc="-5" dirty="0">
                <a:latin typeface="Verdana"/>
                <a:cs typeface="Verdana"/>
              </a:rPr>
              <a:t>ground  </a:t>
            </a:r>
            <a:r>
              <a:rPr sz="3000" dirty="0">
                <a:latin typeface="Verdana"/>
                <a:cs typeface="Verdana"/>
              </a:rPr>
              <a:t>motion, or soil failure </a:t>
            </a:r>
            <a:r>
              <a:rPr sz="3000" spc="-5" dirty="0">
                <a:latin typeface="Verdana"/>
                <a:cs typeface="Verdana"/>
              </a:rPr>
              <a:t>due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7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earthquakes.</a:t>
            </a:r>
            <a:endParaRPr sz="3000">
              <a:latin typeface="Verdana"/>
              <a:cs typeface="Verdana"/>
            </a:endParaRPr>
          </a:p>
          <a:p>
            <a:pPr marL="481965" marR="5080" indent="-469900" algn="just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retrofit </a:t>
            </a:r>
            <a:r>
              <a:rPr sz="3000" spc="-5" dirty="0">
                <a:latin typeface="Verdana"/>
                <a:cs typeface="Verdana"/>
              </a:rPr>
              <a:t>techniques </a:t>
            </a:r>
            <a:r>
              <a:rPr sz="3000" dirty="0">
                <a:latin typeface="Verdana"/>
                <a:cs typeface="Verdana"/>
              </a:rPr>
              <a:t>are </a:t>
            </a:r>
            <a:r>
              <a:rPr sz="3000" spc="-5" dirty="0">
                <a:latin typeface="Verdana"/>
                <a:cs typeface="Verdana"/>
              </a:rPr>
              <a:t>also </a:t>
            </a:r>
            <a:r>
              <a:rPr sz="3000" dirty="0">
                <a:latin typeface="Verdana"/>
                <a:cs typeface="Verdana"/>
              </a:rPr>
              <a:t>applicable for other  </a:t>
            </a:r>
            <a:r>
              <a:rPr sz="3000" spc="-10" dirty="0">
                <a:latin typeface="Verdana"/>
                <a:cs typeface="Verdana"/>
              </a:rPr>
              <a:t>natural </a:t>
            </a:r>
            <a:r>
              <a:rPr sz="3000" spc="-5" dirty="0">
                <a:latin typeface="Verdana"/>
                <a:cs typeface="Verdana"/>
              </a:rPr>
              <a:t>hazards such </a:t>
            </a:r>
            <a:r>
              <a:rPr sz="3000" spc="5" dirty="0">
                <a:latin typeface="Verdana"/>
                <a:cs typeface="Verdana"/>
              </a:rPr>
              <a:t>as </a:t>
            </a:r>
            <a:r>
              <a:rPr sz="3000" dirty="0">
                <a:latin typeface="Verdana"/>
                <a:cs typeface="Verdana"/>
              </a:rPr>
              <a:t>tropical </a:t>
            </a:r>
            <a:r>
              <a:rPr sz="3000" spc="-5" dirty="0">
                <a:latin typeface="Verdana"/>
                <a:cs typeface="Verdana"/>
              </a:rPr>
              <a:t>cyclones,  </a:t>
            </a:r>
            <a:r>
              <a:rPr sz="3000" dirty="0">
                <a:latin typeface="Verdana"/>
                <a:cs typeface="Verdana"/>
              </a:rPr>
              <a:t>tornadoes, </a:t>
            </a:r>
            <a:r>
              <a:rPr sz="3000" spc="-5" dirty="0">
                <a:latin typeface="Verdana"/>
                <a:cs typeface="Verdana"/>
              </a:rPr>
              <a:t>and severe </a:t>
            </a:r>
            <a:r>
              <a:rPr sz="3000" dirty="0">
                <a:latin typeface="Verdana"/>
                <a:cs typeface="Verdana"/>
              </a:rPr>
              <a:t>winds from</a:t>
            </a:r>
            <a:r>
              <a:rPr sz="3000" spc="-8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thunderstorms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80333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041717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When is </a:t>
            </a:r>
            <a:r>
              <a:rPr spc="-5" dirty="0"/>
              <a:t>Seismic Retrofitting </a:t>
            </a:r>
            <a:r>
              <a:rPr spc="5" dirty="0"/>
              <a:t>Needed</a:t>
            </a:r>
            <a:r>
              <a:rPr spc="-90" dirty="0"/>
              <a:t> </a:t>
            </a:r>
            <a:r>
              <a:rPr dirty="0"/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4644" y="2240784"/>
            <a:ext cx="10151745" cy="212852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two </a:t>
            </a:r>
            <a:r>
              <a:rPr sz="3000" spc="-5" dirty="0">
                <a:latin typeface="Verdana"/>
                <a:cs typeface="Verdana"/>
              </a:rPr>
              <a:t>circumstances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are:-</a:t>
            </a:r>
            <a:endParaRPr sz="300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10" dirty="0">
                <a:latin typeface="Verdana"/>
                <a:cs typeface="Verdana"/>
              </a:rPr>
              <a:t>Earthquake </a:t>
            </a:r>
            <a:r>
              <a:rPr sz="3000" spc="-5" dirty="0">
                <a:latin typeface="Verdana"/>
                <a:cs typeface="Verdana"/>
              </a:rPr>
              <a:t>damaged </a:t>
            </a:r>
            <a:r>
              <a:rPr sz="3000" dirty="0">
                <a:latin typeface="Verdana"/>
                <a:cs typeface="Verdana"/>
              </a:rPr>
              <a:t>buildings,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and</a:t>
            </a:r>
            <a:endParaRPr sz="300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sz="3000" spc="-10" dirty="0">
                <a:latin typeface="Verdana"/>
                <a:cs typeface="Verdana"/>
              </a:rPr>
              <a:t>Earthquake-vulnerable </a:t>
            </a:r>
            <a:r>
              <a:rPr sz="3000" dirty="0">
                <a:latin typeface="Verdana"/>
                <a:cs typeface="Verdana"/>
              </a:rPr>
              <a:t>buildings(with no exposure  </a:t>
            </a:r>
            <a:r>
              <a:rPr sz="3000" spc="-5" dirty="0">
                <a:latin typeface="Verdana"/>
                <a:cs typeface="Verdana"/>
              </a:rPr>
              <a:t>to severe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earthquakes)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45405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689861"/>
            <a:ext cx="10509885" cy="339471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30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30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Verdana"/>
                <a:cs typeface="Verdana"/>
              </a:rPr>
              <a:t>Public safety</a:t>
            </a:r>
            <a:r>
              <a:rPr sz="3000" b="1" spc="-49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only</a:t>
            </a:r>
            <a:endParaRPr sz="30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585"/>
              </a:spcBef>
            </a:pPr>
            <a:r>
              <a:rPr sz="2400" spc="-5" dirty="0">
                <a:latin typeface="Verdana"/>
                <a:cs typeface="Verdana"/>
              </a:rPr>
              <a:t>The goal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spc="5" dirty="0">
                <a:latin typeface="Verdana"/>
                <a:cs typeface="Verdana"/>
              </a:rPr>
              <a:t>to </a:t>
            </a:r>
            <a:r>
              <a:rPr sz="2400" dirty="0">
                <a:latin typeface="Verdana"/>
                <a:cs typeface="Verdana"/>
              </a:rPr>
              <a:t>protect human </a:t>
            </a:r>
            <a:r>
              <a:rPr sz="2400" spc="-5" dirty="0">
                <a:latin typeface="Verdana"/>
                <a:cs typeface="Verdana"/>
              </a:rPr>
              <a:t>life, ensuring </a:t>
            </a:r>
            <a:r>
              <a:rPr sz="2400" dirty="0">
                <a:latin typeface="Verdana"/>
                <a:cs typeface="Verdana"/>
              </a:rPr>
              <a:t>that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dirty="0">
                <a:latin typeface="Verdana"/>
                <a:cs typeface="Verdana"/>
              </a:rPr>
              <a:t>structure will  not </a:t>
            </a:r>
            <a:r>
              <a:rPr sz="2400" spc="-5" dirty="0">
                <a:latin typeface="Verdana"/>
                <a:cs typeface="Verdana"/>
              </a:rPr>
              <a:t>collapse </a:t>
            </a:r>
            <a:r>
              <a:rPr sz="2400" dirty="0">
                <a:latin typeface="Verdana"/>
                <a:cs typeface="Verdana"/>
              </a:rPr>
              <a:t>upon </a:t>
            </a:r>
            <a:r>
              <a:rPr sz="2400" spc="-5" dirty="0">
                <a:latin typeface="Verdana"/>
                <a:cs typeface="Verdana"/>
              </a:rPr>
              <a:t>its </a:t>
            </a:r>
            <a:r>
              <a:rPr sz="2400" dirty="0">
                <a:latin typeface="Verdana"/>
                <a:cs typeface="Verdana"/>
              </a:rPr>
              <a:t>occupants </a:t>
            </a:r>
            <a:r>
              <a:rPr sz="2400" spc="-5" dirty="0">
                <a:latin typeface="Verdana"/>
                <a:cs typeface="Verdana"/>
              </a:rPr>
              <a:t>or </a:t>
            </a:r>
            <a:r>
              <a:rPr sz="2400" spc="-25" dirty="0">
                <a:latin typeface="Verdana"/>
                <a:cs typeface="Verdana"/>
              </a:rPr>
              <a:t>passersby,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that the </a:t>
            </a:r>
            <a:r>
              <a:rPr sz="2400" dirty="0">
                <a:latin typeface="Verdana"/>
                <a:cs typeface="Verdana"/>
              </a:rPr>
              <a:t>structure  </a:t>
            </a:r>
            <a:r>
              <a:rPr sz="2400" spc="-5" dirty="0">
                <a:latin typeface="Verdana"/>
                <a:cs typeface="Verdana"/>
              </a:rPr>
              <a:t>can </a:t>
            </a:r>
            <a:r>
              <a:rPr sz="2400" dirty="0">
                <a:latin typeface="Verdana"/>
                <a:cs typeface="Verdana"/>
              </a:rPr>
              <a:t>be </a:t>
            </a:r>
            <a:r>
              <a:rPr sz="2400" spc="-5" dirty="0">
                <a:latin typeface="Verdana"/>
                <a:cs typeface="Verdana"/>
              </a:rPr>
              <a:t>safely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exited.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00099"/>
              </a:lnSpc>
              <a:spcBef>
                <a:spcPts val="710"/>
              </a:spcBef>
            </a:pPr>
            <a:r>
              <a:rPr sz="3000" b="1" spc="-10" dirty="0">
                <a:latin typeface="Verdana"/>
                <a:cs typeface="Verdana"/>
              </a:rPr>
              <a:t>Structure </a:t>
            </a:r>
            <a:r>
              <a:rPr sz="3000" b="1" spc="-5" dirty="0">
                <a:latin typeface="Verdana"/>
                <a:cs typeface="Verdana"/>
              </a:rPr>
              <a:t>survivability: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dirty="0">
                <a:latin typeface="Verdana"/>
                <a:cs typeface="Verdana"/>
              </a:rPr>
              <a:t>goal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spc="-5" dirty="0">
                <a:latin typeface="Verdana"/>
                <a:cs typeface="Verdana"/>
              </a:rPr>
              <a:t>that </a:t>
            </a:r>
            <a:r>
              <a:rPr sz="2400" dirty="0">
                <a:latin typeface="Verdana"/>
                <a:cs typeface="Verdana"/>
              </a:rPr>
              <a:t>the structure,  </a:t>
            </a:r>
            <a:r>
              <a:rPr sz="2400" spc="-5" dirty="0">
                <a:latin typeface="Verdana"/>
                <a:cs typeface="Verdana"/>
              </a:rPr>
              <a:t>while remaining </a:t>
            </a:r>
            <a:r>
              <a:rPr sz="2400" dirty="0">
                <a:latin typeface="Verdana"/>
                <a:cs typeface="Verdana"/>
              </a:rPr>
              <a:t>safe for exit, </a:t>
            </a:r>
            <a:r>
              <a:rPr sz="2400" spc="-5" dirty="0">
                <a:latin typeface="Verdana"/>
                <a:cs typeface="Verdana"/>
              </a:rPr>
              <a:t>may </a:t>
            </a:r>
            <a:r>
              <a:rPr sz="2400" dirty="0">
                <a:latin typeface="Verdana"/>
                <a:cs typeface="Verdana"/>
              </a:rPr>
              <a:t>require </a:t>
            </a:r>
            <a:r>
              <a:rPr sz="2400" spc="-5" dirty="0">
                <a:latin typeface="Verdana"/>
                <a:cs typeface="Verdana"/>
              </a:rPr>
              <a:t>extensive repair (but </a:t>
            </a:r>
            <a:r>
              <a:rPr sz="2400" dirty="0">
                <a:latin typeface="Verdana"/>
                <a:cs typeface="Verdana"/>
              </a:rPr>
              <a:t>not  </a:t>
            </a:r>
            <a:r>
              <a:rPr sz="2400" spc="-5" dirty="0">
                <a:latin typeface="Verdana"/>
                <a:cs typeface="Verdana"/>
              </a:rPr>
              <a:t>replacement) </a:t>
            </a:r>
            <a:r>
              <a:rPr sz="2400" dirty="0">
                <a:latin typeface="Verdana"/>
                <a:cs typeface="Verdana"/>
              </a:rPr>
              <a:t>before it </a:t>
            </a:r>
            <a:r>
              <a:rPr sz="2400" spc="-10" dirty="0">
                <a:latin typeface="Verdana"/>
                <a:cs typeface="Verdana"/>
              </a:rPr>
              <a:t>is </a:t>
            </a:r>
            <a:r>
              <a:rPr sz="2400" spc="-5" dirty="0">
                <a:latin typeface="Verdana"/>
                <a:cs typeface="Verdana"/>
              </a:rPr>
              <a:t>generally </a:t>
            </a:r>
            <a:r>
              <a:rPr sz="2400" dirty="0">
                <a:latin typeface="Verdana"/>
                <a:cs typeface="Verdana"/>
              </a:rPr>
              <a:t>useful or considered safe for  </a:t>
            </a:r>
            <a:r>
              <a:rPr sz="2400" spc="-5" dirty="0">
                <a:latin typeface="Verdana"/>
                <a:cs typeface="Verdana"/>
              </a:rPr>
              <a:t>occupation.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33195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783207"/>
            <a:ext cx="105130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30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Structure </a:t>
            </a:r>
            <a:r>
              <a:rPr sz="3000" b="1" spc="-5" dirty="0">
                <a:latin typeface="Verdana"/>
                <a:cs typeface="Verdana"/>
              </a:rPr>
              <a:t>functionality: </a:t>
            </a:r>
            <a:r>
              <a:rPr sz="3000" spc="-5" dirty="0">
                <a:latin typeface="Verdana"/>
                <a:cs typeface="Verdana"/>
              </a:rPr>
              <a:t>Primary structure  </a:t>
            </a:r>
            <a:r>
              <a:rPr sz="3000" dirty="0">
                <a:latin typeface="Verdana"/>
                <a:cs typeface="Verdana"/>
              </a:rPr>
              <a:t>undamaged </a:t>
            </a:r>
            <a:r>
              <a:rPr sz="3000" spc="-5" dirty="0">
                <a:latin typeface="Verdana"/>
                <a:cs typeface="Verdana"/>
              </a:rPr>
              <a:t>and the </a:t>
            </a:r>
            <a:r>
              <a:rPr sz="3000" dirty="0">
                <a:latin typeface="Verdana"/>
                <a:cs typeface="Verdana"/>
              </a:rPr>
              <a:t>structure is undiminished in  utility for </a:t>
            </a:r>
            <a:r>
              <a:rPr sz="3000" spc="-5" dirty="0">
                <a:latin typeface="Verdana"/>
                <a:cs typeface="Verdana"/>
              </a:rPr>
              <a:t>its </a:t>
            </a:r>
            <a:r>
              <a:rPr sz="3000" dirty="0">
                <a:latin typeface="Verdana"/>
                <a:cs typeface="Verdana"/>
              </a:rPr>
              <a:t>primary</a:t>
            </a:r>
            <a:r>
              <a:rPr sz="3000" spc="-8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application.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93277" y="3246501"/>
            <a:ext cx="26536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  <a:tabLst>
                <a:tab pos="693420" algn="l"/>
                <a:tab pos="1213485" algn="l"/>
                <a:tab pos="2333625" algn="l"/>
              </a:tabLst>
            </a:pPr>
            <a:r>
              <a:rPr sz="3000" dirty="0">
                <a:latin typeface="Verdana"/>
                <a:cs typeface="Verdana"/>
              </a:rPr>
              <a:t>of	retrof</a:t>
            </a:r>
            <a:r>
              <a:rPr sz="3000" spc="1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t	is  hi</a:t>
            </a:r>
            <a:r>
              <a:rPr sz="3000" spc="5" dirty="0">
                <a:latin typeface="Verdana"/>
                <a:cs typeface="Verdana"/>
              </a:rPr>
              <a:t>g</a:t>
            </a:r>
            <a:r>
              <a:rPr sz="3000" dirty="0">
                <a:latin typeface="Verdana"/>
                <a:cs typeface="Verdana"/>
              </a:rPr>
              <a:t>h	cul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u</a:t>
            </a:r>
            <a:r>
              <a:rPr sz="3000" spc="-50" dirty="0">
                <a:latin typeface="Verdana"/>
                <a:cs typeface="Verdana"/>
              </a:rPr>
              <a:t>r</a:t>
            </a:r>
            <a:r>
              <a:rPr sz="3000" dirty="0">
                <a:latin typeface="Verdana"/>
                <a:cs typeface="Verdana"/>
              </a:rPr>
              <a:t>al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644" y="3246501"/>
            <a:ext cx="767143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indent="-469900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30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Structure unaffected: </a:t>
            </a:r>
            <a:r>
              <a:rPr sz="3000" spc="-5" dirty="0">
                <a:latin typeface="Verdana"/>
                <a:cs typeface="Verdana"/>
              </a:rPr>
              <a:t>This </a:t>
            </a:r>
            <a:r>
              <a:rPr sz="3000" spc="-10" dirty="0">
                <a:latin typeface="Verdana"/>
                <a:cs typeface="Verdana"/>
              </a:rPr>
              <a:t>level  preferred </a:t>
            </a:r>
            <a:r>
              <a:rPr sz="3000" dirty="0">
                <a:latin typeface="Verdana"/>
                <a:cs typeface="Verdana"/>
              </a:rPr>
              <a:t>for historic structures of  </a:t>
            </a:r>
            <a:r>
              <a:rPr sz="3000" spc="-5" dirty="0">
                <a:latin typeface="Verdana"/>
                <a:cs typeface="Verdana"/>
              </a:rPr>
              <a:t>significance.</a:t>
            </a:r>
            <a:endParaRPr sz="3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00788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291" y="1566672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6207759" h="109855">
                <a:moveTo>
                  <a:pt x="0" y="109727"/>
                </a:moveTo>
                <a:lnTo>
                  <a:pt x="6207760" y="109727"/>
                </a:lnTo>
                <a:lnTo>
                  <a:pt x="6207760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2291" y="1566672"/>
            <a:ext cx="10612120" cy="0"/>
          </a:xfrm>
          <a:custGeom>
            <a:avLst/>
            <a:gdLst/>
            <a:ahLst/>
            <a:cxnLst/>
            <a:rect l="l" t="t" r="r" b="b"/>
            <a:pathLst>
              <a:path w="10612120">
                <a:moveTo>
                  <a:pt x="0" y="0"/>
                </a:moveTo>
                <a:lnTo>
                  <a:pt x="10611612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291" y="6172200"/>
            <a:ext cx="10567670" cy="0"/>
          </a:xfrm>
          <a:custGeom>
            <a:avLst/>
            <a:gdLst/>
            <a:ahLst/>
            <a:cxnLst/>
            <a:rect l="l" t="t" r="r" b="b"/>
            <a:pathLst>
              <a:path w="10567670">
                <a:moveTo>
                  <a:pt x="0" y="0"/>
                </a:moveTo>
                <a:lnTo>
                  <a:pt x="105674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641223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Retrofitting</a:t>
            </a:r>
            <a:r>
              <a:rPr spc="-60" dirty="0"/>
              <a:t> </a:t>
            </a:r>
            <a:r>
              <a:rPr dirty="0"/>
              <a:t>Techniques</a:t>
            </a:r>
          </a:p>
        </p:txBody>
      </p:sp>
      <p:sp>
        <p:nvSpPr>
          <p:cNvPr id="6" name="object 6"/>
          <p:cNvSpPr/>
          <p:nvPr/>
        </p:nvSpPr>
        <p:spPr>
          <a:xfrm>
            <a:off x="272795" y="1719072"/>
            <a:ext cx="11846052" cy="394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431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460819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Cement</a:t>
            </a:r>
            <a:r>
              <a:rPr spc="-65" dirty="0"/>
              <a:t> </a:t>
            </a:r>
            <a:r>
              <a:rPr dirty="0"/>
              <a:t>concrete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03273"/>
            <a:ext cx="10512425" cy="391096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30"/>
              </a:spcBef>
            </a:pPr>
            <a:r>
              <a:rPr sz="2600" spc="-5" dirty="0">
                <a:latin typeface="Verdana"/>
                <a:cs typeface="Verdana"/>
              </a:rPr>
              <a:t>Cement </a:t>
            </a:r>
            <a:r>
              <a:rPr sz="2600" dirty="0">
                <a:latin typeface="Verdana"/>
                <a:cs typeface="Verdana"/>
              </a:rPr>
              <a:t>concrete is a </a:t>
            </a:r>
            <a:r>
              <a:rPr sz="2600" spc="-5" dirty="0">
                <a:latin typeface="Verdana"/>
                <a:cs typeface="Verdana"/>
              </a:rPr>
              <a:t>mixture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cement, sand, </a:t>
            </a:r>
            <a:r>
              <a:rPr sz="2600" dirty="0">
                <a:latin typeface="Verdana"/>
                <a:cs typeface="Verdana"/>
              </a:rPr>
              <a:t>pebbles </a:t>
            </a:r>
            <a:r>
              <a:rPr sz="2600" spc="-10" dirty="0">
                <a:latin typeface="Verdana"/>
                <a:cs typeface="Verdana"/>
              </a:rPr>
              <a:t>or  </a:t>
            </a:r>
            <a:r>
              <a:rPr sz="2600" dirty="0">
                <a:latin typeface="Verdana"/>
                <a:cs typeface="Verdana"/>
              </a:rPr>
              <a:t>crushed rock </a:t>
            </a:r>
            <a:r>
              <a:rPr sz="2600" spc="-5" dirty="0">
                <a:latin typeface="Verdana"/>
                <a:cs typeface="Verdana"/>
              </a:rPr>
              <a:t>and </a:t>
            </a:r>
            <a:r>
              <a:rPr sz="2600" spc="-65" dirty="0">
                <a:latin typeface="Verdana"/>
                <a:cs typeface="Verdana"/>
              </a:rPr>
              <a:t>water. </a:t>
            </a:r>
            <a:r>
              <a:rPr sz="2600" dirty="0">
                <a:latin typeface="Verdana"/>
                <a:cs typeface="Verdana"/>
              </a:rPr>
              <a:t>When placed in </a:t>
            </a:r>
            <a:r>
              <a:rPr sz="2600" spc="-5" dirty="0">
                <a:latin typeface="Verdana"/>
                <a:cs typeface="Verdana"/>
              </a:rPr>
              <a:t>the skeleton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10" dirty="0">
                <a:latin typeface="Verdana"/>
                <a:cs typeface="Verdana"/>
              </a:rPr>
              <a:t>forms  </a:t>
            </a:r>
            <a:r>
              <a:rPr sz="2600" spc="-5" dirty="0">
                <a:latin typeface="Verdana"/>
                <a:cs typeface="Verdana"/>
              </a:rPr>
              <a:t>and </a:t>
            </a:r>
            <a:r>
              <a:rPr sz="2600" dirty="0">
                <a:latin typeface="Verdana"/>
                <a:cs typeface="Verdana"/>
              </a:rPr>
              <a:t>allowed to cure, </a:t>
            </a:r>
            <a:r>
              <a:rPr sz="2600" spc="-5" dirty="0">
                <a:latin typeface="Verdana"/>
                <a:cs typeface="Verdana"/>
              </a:rPr>
              <a:t>becomes hard </a:t>
            </a:r>
            <a:r>
              <a:rPr sz="2600" spc="-10" dirty="0">
                <a:latin typeface="Verdana"/>
                <a:cs typeface="Verdana"/>
              </a:rPr>
              <a:t>like </a:t>
            </a:r>
            <a:r>
              <a:rPr sz="2600" dirty="0">
                <a:latin typeface="Verdana"/>
                <a:cs typeface="Verdana"/>
              </a:rPr>
              <a:t>a stone. </a:t>
            </a:r>
            <a:r>
              <a:rPr sz="2600" spc="-5" dirty="0">
                <a:latin typeface="Verdana"/>
                <a:cs typeface="Verdana"/>
              </a:rPr>
              <a:t>Cement  concrete </a:t>
            </a:r>
            <a:r>
              <a:rPr sz="2600" dirty="0">
                <a:latin typeface="Verdana"/>
                <a:cs typeface="Verdana"/>
              </a:rPr>
              <a:t>is </a:t>
            </a:r>
            <a:r>
              <a:rPr sz="2600" spc="-10" dirty="0">
                <a:latin typeface="Verdana"/>
                <a:cs typeface="Verdana"/>
              </a:rPr>
              <a:t>important </a:t>
            </a:r>
            <a:r>
              <a:rPr sz="2600" dirty="0">
                <a:latin typeface="Verdana"/>
                <a:cs typeface="Verdana"/>
              </a:rPr>
              <a:t>building material </a:t>
            </a:r>
            <a:r>
              <a:rPr sz="2600" spc="-5" dirty="0">
                <a:latin typeface="Verdana"/>
                <a:cs typeface="Verdana"/>
              </a:rPr>
              <a:t>because </a:t>
            </a:r>
            <a:r>
              <a:rPr sz="2600" dirty="0">
                <a:latin typeface="Verdana"/>
                <a:cs typeface="Verdana"/>
              </a:rPr>
              <a:t>of </a:t>
            </a:r>
            <a:r>
              <a:rPr sz="2600" spc="-5" dirty="0">
                <a:latin typeface="Verdana"/>
                <a:cs typeface="Verdana"/>
              </a:rPr>
              <a:t>the  </a:t>
            </a:r>
            <a:r>
              <a:rPr sz="2600" dirty="0">
                <a:latin typeface="Verdana"/>
                <a:cs typeface="Verdana"/>
              </a:rPr>
              <a:t>following</a:t>
            </a:r>
            <a:r>
              <a:rPr sz="2600" spc="-6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reasons.</a:t>
            </a:r>
            <a:endParaRPr sz="2600">
              <a:latin typeface="Verdana"/>
              <a:cs typeface="Verdana"/>
            </a:endParaRPr>
          </a:p>
          <a:p>
            <a:pPr marL="12700" marR="5715">
              <a:lnSpc>
                <a:spcPct val="80000"/>
              </a:lnSpc>
              <a:spcBef>
                <a:spcPts val="625"/>
              </a:spcBef>
              <a:buAutoNum type="arabicPeriod"/>
              <a:tabLst>
                <a:tab pos="565785" algn="l"/>
                <a:tab pos="566420" algn="l"/>
                <a:tab pos="1057910" algn="l"/>
                <a:tab pos="1859280" algn="l"/>
                <a:tab pos="2486025" algn="l"/>
                <a:tab pos="4139565" algn="l"/>
                <a:tab pos="4994910" algn="l"/>
                <a:tab pos="5816600" algn="l"/>
                <a:tab pos="6671309" algn="l"/>
                <a:tab pos="7506970" algn="l"/>
                <a:tab pos="8713470" algn="l"/>
                <a:tab pos="9253855" algn="l"/>
              </a:tabLst>
            </a:pPr>
            <a:r>
              <a:rPr sz="2600" spc="-5" dirty="0">
                <a:latin typeface="Verdana"/>
                <a:cs typeface="Verdana"/>
              </a:rPr>
              <a:t>I</a:t>
            </a:r>
            <a:r>
              <a:rPr sz="2600" dirty="0">
                <a:latin typeface="Verdana"/>
                <a:cs typeface="Verdana"/>
              </a:rPr>
              <a:t>t	can	</a:t>
            </a:r>
            <a:r>
              <a:rPr sz="2600" spc="-5" dirty="0">
                <a:latin typeface="Verdana"/>
                <a:cs typeface="Verdana"/>
              </a:rPr>
              <a:t>b</a:t>
            </a:r>
            <a:r>
              <a:rPr sz="2600" dirty="0">
                <a:latin typeface="Verdana"/>
                <a:cs typeface="Verdana"/>
              </a:rPr>
              <a:t>e	mou</a:t>
            </a:r>
            <a:r>
              <a:rPr sz="2600" spc="5" dirty="0">
                <a:latin typeface="Verdana"/>
                <a:cs typeface="Verdana"/>
              </a:rPr>
              <a:t>l</a:t>
            </a:r>
            <a:r>
              <a:rPr sz="2600" spc="-5" dirty="0">
                <a:latin typeface="Verdana"/>
                <a:cs typeface="Verdana"/>
              </a:rPr>
              <a:t>de</a:t>
            </a:r>
            <a:r>
              <a:rPr sz="2600" dirty="0">
                <a:latin typeface="Verdana"/>
                <a:cs typeface="Verdana"/>
              </a:rPr>
              <a:t>d	into	a</a:t>
            </a:r>
            <a:r>
              <a:rPr sz="2600" spc="-35" dirty="0">
                <a:latin typeface="Verdana"/>
                <a:cs typeface="Verdana"/>
              </a:rPr>
              <a:t>n</a:t>
            </a:r>
            <a:r>
              <a:rPr sz="2600" dirty="0">
                <a:latin typeface="Verdana"/>
                <a:cs typeface="Verdana"/>
              </a:rPr>
              <a:t>y	s</a:t>
            </a:r>
            <a:r>
              <a:rPr sz="2600" spc="5" dirty="0">
                <a:latin typeface="Verdana"/>
                <a:cs typeface="Verdana"/>
              </a:rPr>
              <a:t>i</a:t>
            </a:r>
            <a:r>
              <a:rPr sz="2600" spc="-15" dirty="0">
                <a:latin typeface="Verdana"/>
                <a:cs typeface="Verdana"/>
              </a:rPr>
              <a:t>z</a:t>
            </a:r>
            <a:r>
              <a:rPr sz="2600" dirty="0">
                <a:latin typeface="Verdana"/>
                <a:cs typeface="Verdana"/>
              </a:rPr>
              <a:t>e	</a:t>
            </a:r>
            <a:r>
              <a:rPr sz="2600" spc="-5" dirty="0">
                <a:latin typeface="Verdana"/>
                <a:cs typeface="Verdana"/>
              </a:rPr>
              <a:t>an</a:t>
            </a:r>
            <a:r>
              <a:rPr sz="2600" dirty="0">
                <a:latin typeface="Verdana"/>
                <a:cs typeface="Verdana"/>
              </a:rPr>
              <a:t>d	sh</a:t>
            </a:r>
            <a:r>
              <a:rPr sz="2600" spc="-15" dirty="0">
                <a:latin typeface="Verdana"/>
                <a:cs typeface="Verdana"/>
              </a:rPr>
              <a:t>a</a:t>
            </a:r>
            <a:r>
              <a:rPr sz="2600" spc="5" dirty="0">
                <a:latin typeface="Verdana"/>
                <a:cs typeface="Verdana"/>
              </a:rPr>
              <a:t>p</a:t>
            </a:r>
            <a:r>
              <a:rPr sz="2600" dirty="0">
                <a:latin typeface="Verdana"/>
                <a:cs typeface="Verdana"/>
              </a:rPr>
              <a:t>e	</a:t>
            </a:r>
            <a:r>
              <a:rPr sz="2600" spc="5" dirty="0">
                <a:latin typeface="Verdana"/>
                <a:cs typeface="Verdana"/>
              </a:rPr>
              <a:t>o</a:t>
            </a:r>
            <a:r>
              <a:rPr sz="2600" dirty="0">
                <a:latin typeface="Verdana"/>
                <a:cs typeface="Verdana"/>
              </a:rPr>
              <a:t>f	</a:t>
            </a:r>
            <a:r>
              <a:rPr sz="2600" spc="-5" dirty="0">
                <a:latin typeface="Verdana"/>
                <a:cs typeface="Verdana"/>
              </a:rPr>
              <a:t>du</a:t>
            </a:r>
            <a:r>
              <a:rPr sz="2600" spc="-50" dirty="0">
                <a:latin typeface="Verdana"/>
                <a:cs typeface="Verdana"/>
              </a:rPr>
              <a:t>r</a:t>
            </a:r>
            <a:r>
              <a:rPr sz="2600" dirty="0">
                <a:latin typeface="Verdana"/>
                <a:cs typeface="Verdana"/>
              </a:rPr>
              <a:t>ab</a:t>
            </a:r>
            <a:r>
              <a:rPr sz="2600" spc="10" dirty="0">
                <a:latin typeface="Verdana"/>
                <a:cs typeface="Verdana"/>
              </a:rPr>
              <a:t>l</a:t>
            </a:r>
            <a:r>
              <a:rPr sz="2600" dirty="0">
                <a:latin typeface="Verdana"/>
                <a:cs typeface="Verdana"/>
              </a:rPr>
              <a:t>e  </a:t>
            </a:r>
            <a:r>
              <a:rPr sz="2600" spc="-5" dirty="0">
                <a:latin typeface="Verdana"/>
                <a:cs typeface="Verdana"/>
              </a:rPr>
              <a:t>structural</a:t>
            </a:r>
            <a:r>
              <a:rPr sz="2600" spc="-30" dirty="0">
                <a:latin typeface="Verdana"/>
                <a:cs typeface="Verdana"/>
              </a:rPr>
              <a:t> </a:t>
            </a:r>
            <a:r>
              <a:rPr sz="2600" spc="-55" dirty="0">
                <a:latin typeface="Verdana"/>
                <a:cs typeface="Verdana"/>
              </a:rPr>
              <a:t>member.</a:t>
            </a:r>
            <a:endParaRPr sz="2600">
              <a:latin typeface="Verdana"/>
              <a:cs typeface="Verdana"/>
            </a:endParaRPr>
          </a:p>
          <a:p>
            <a:pPr marL="459105" indent="-447040">
              <a:lnSpc>
                <a:spcPct val="100000"/>
              </a:lnSpc>
              <a:buAutoNum type="arabicPeriod"/>
              <a:tabLst>
                <a:tab pos="459740" algn="l"/>
              </a:tabLst>
            </a:pPr>
            <a:r>
              <a:rPr sz="2600" spc="-5" dirty="0">
                <a:latin typeface="Verdana"/>
                <a:cs typeface="Verdana"/>
              </a:rPr>
              <a:t>It </a:t>
            </a:r>
            <a:r>
              <a:rPr sz="2600" dirty="0">
                <a:latin typeface="Verdana"/>
                <a:cs typeface="Verdana"/>
              </a:rPr>
              <a:t>is possible to control </a:t>
            </a:r>
            <a:r>
              <a:rPr sz="2600" spc="-5" dirty="0">
                <a:latin typeface="Verdana"/>
                <a:cs typeface="Verdana"/>
              </a:rPr>
              <a:t>the properties </a:t>
            </a:r>
            <a:r>
              <a:rPr sz="2600" dirty="0">
                <a:latin typeface="Verdana"/>
                <a:cs typeface="Verdana"/>
              </a:rPr>
              <a:t>of cement</a:t>
            </a:r>
            <a:r>
              <a:rPr sz="2600" spc="-114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concrete.</a:t>
            </a:r>
            <a:endParaRPr sz="2600">
              <a:latin typeface="Verdana"/>
              <a:cs typeface="Verdana"/>
            </a:endParaRPr>
          </a:p>
          <a:p>
            <a:pPr marL="12700" marR="7620">
              <a:lnSpc>
                <a:spcPts val="2500"/>
              </a:lnSpc>
              <a:spcBef>
                <a:spcPts val="600"/>
              </a:spcBef>
              <a:buAutoNum type="arabicPeriod"/>
              <a:tabLst>
                <a:tab pos="506730" algn="l"/>
              </a:tabLst>
            </a:pPr>
            <a:r>
              <a:rPr sz="2600" dirty="0">
                <a:latin typeface="Verdana"/>
                <a:cs typeface="Verdana"/>
              </a:rPr>
              <a:t>It is </a:t>
            </a:r>
            <a:r>
              <a:rPr sz="2600" spc="-5" dirty="0">
                <a:latin typeface="Verdana"/>
                <a:cs typeface="Verdana"/>
              </a:rPr>
              <a:t>possible to </a:t>
            </a:r>
            <a:r>
              <a:rPr sz="2600" dirty="0">
                <a:latin typeface="Verdana"/>
                <a:cs typeface="Verdana"/>
              </a:rPr>
              <a:t>mechanise </a:t>
            </a:r>
            <a:r>
              <a:rPr sz="2600" spc="-5" dirty="0">
                <a:latin typeface="Verdana"/>
                <a:cs typeface="Verdana"/>
              </a:rPr>
              <a:t>completely </a:t>
            </a:r>
            <a:r>
              <a:rPr sz="2600" spc="-10" dirty="0">
                <a:latin typeface="Verdana"/>
                <a:cs typeface="Verdana"/>
              </a:rPr>
              <a:t>its </a:t>
            </a:r>
            <a:r>
              <a:rPr sz="2600" spc="-5" dirty="0">
                <a:latin typeface="Verdana"/>
                <a:cs typeface="Verdana"/>
              </a:rPr>
              <a:t>preparation </a:t>
            </a:r>
            <a:r>
              <a:rPr sz="2600" dirty="0">
                <a:latin typeface="Verdana"/>
                <a:cs typeface="Verdana"/>
              </a:rPr>
              <a:t>and  placing</a:t>
            </a:r>
            <a:r>
              <a:rPr sz="2600" spc="-2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processes.</a:t>
            </a:r>
            <a:endParaRPr sz="2600">
              <a:latin typeface="Verdana"/>
              <a:cs typeface="Verdana"/>
            </a:endParaRPr>
          </a:p>
          <a:p>
            <a:pPr marL="459105" indent="-44704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59740" algn="l"/>
              </a:tabLst>
            </a:pPr>
            <a:r>
              <a:rPr sz="2600" spc="-5" dirty="0">
                <a:latin typeface="Verdana"/>
                <a:cs typeface="Verdana"/>
              </a:rPr>
              <a:t>It possesses adequate </a:t>
            </a:r>
            <a:r>
              <a:rPr sz="2600" dirty="0">
                <a:latin typeface="Verdana"/>
                <a:cs typeface="Verdana"/>
              </a:rPr>
              <a:t>plasticity for mechanical</a:t>
            </a:r>
            <a:r>
              <a:rPr sz="2600" spc="-12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working.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460819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Cement</a:t>
            </a:r>
            <a:r>
              <a:rPr spc="-65" dirty="0"/>
              <a:t> </a:t>
            </a:r>
            <a:r>
              <a:rPr dirty="0"/>
              <a:t>concrete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03273"/>
            <a:ext cx="10511155" cy="40690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Verdana"/>
                <a:cs typeface="Verdana"/>
              </a:rPr>
              <a:t>The </a:t>
            </a:r>
            <a:r>
              <a:rPr sz="2600" spc="-5" dirty="0">
                <a:latin typeface="Verdana"/>
                <a:cs typeface="Verdana"/>
              </a:rPr>
              <a:t>cement </a:t>
            </a:r>
            <a:r>
              <a:rPr sz="2600" dirty="0">
                <a:latin typeface="Verdana"/>
                <a:cs typeface="Verdana"/>
              </a:rPr>
              <a:t>concrete </a:t>
            </a:r>
            <a:r>
              <a:rPr sz="2600" spc="-5" dirty="0">
                <a:latin typeface="Verdana"/>
                <a:cs typeface="Verdana"/>
              </a:rPr>
              <a:t>has </a:t>
            </a:r>
            <a:r>
              <a:rPr sz="2600" dirty="0">
                <a:latin typeface="Verdana"/>
                <a:cs typeface="Verdana"/>
              </a:rPr>
              <a:t>the following</a:t>
            </a:r>
            <a:r>
              <a:rPr sz="2600" spc="-9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properties</a:t>
            </a:r>
            <a:endParaRPr sz="2600">
              <a:latin typeface="Verdana"/>
              <a:cs typeface="Verdana"/>
            </a:endParaRPr>
          </a:p>
          <a:p>
            <a:pPr marL="459105" indent="-44704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59740" algn="l"/>
              </a:tabLst>
            </a:pPr>
            <a:r>
              <a:rPr sz="2600" spc="-5" dirty="0">
                <a:latin typeface="Verdana"/>
                <a:cs typeface="Verdana"/>
              </a:rPr>
              <a:t>It has </a:t>
            </a:r>
            <a:r>
              <a:rPr sz="2600" dirty="0">
                <a:latin typeface="Verdana"/>
                <a:cs typeface="Verdana"/>
              </a:rPr>
              <a:t>high compressive</a:t>
            </a:r>
            <a:r>
              <a:rPr sz="2600" spc="-40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strength</a:t>
            </a:r>
            <a:endParaRPr sz="2600">
              <a:latin typeface="Verdana"/>
              <a:cs typeface="Verdana"/>
            </a:endParaRPr>
          </a:p>
          <a:p>
            <a:pPr marL="459105" indent="-447040">
              <a:lnSpc>
                <a:spcPct val="100000"/>
              </a:lnSpc>
              <a:buAutoNum type="arabicPeriod"/>
              <a:tabLst>
                <a:tab pos="459740" algn="l"/>
              </a:tabLst>
            </a:pPr>
            <a:r>
              <a:rPr sz="2600" spc="-5" dirty="0">
                <a:latin typeface="Verdana"/>
                <a:cs typeface="Verdana"/>
              </a:rPr>
              <a:t>It </a:t>
            </a:r>
            <a:r>
              <a:rPr sz="2600" dirty="0">
                <a:latin typeface="Verdana"/>
                <a:cs typeface="Verdana"/>
              </a:rPr>
              <a:t>is free from</a:t>
            </a:r>
            <a:r>
              <a:rPr sz="2600" spc="-6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corrosion</a:t>
            </a:r>
            <a:endParaRPr sz="2600">
              <a:latin typeface="Verdana"/>
              <a:cs typeface="Verdana"/>
            </a:endParaRPr>
          </a:p>
          <a:p>
            <a:pPr marL="12700" marR="6350">
              <a:lnSpc>
                <a:spcPct val="80000"/>
              </a:lnSpc>
              <a:spcBef>
                <a:spcPts val="620"/>
              </a:spcBef>
              <a:buAutoNum type="arabicPeriod"/>
              <a:tabLst>
                <a:tab pos="539750" algn="l"/>
                <a:tab pos="540385" algn="l"/>
                <a:tab pos="1005840" algn="l"/>
                <a:tab pos="2534920" algn="l"/>
                <a:tab pos="3430904" algn="l"/>
                <a:tab pos="4227830" algn="l"/>
                <a:tab pos="5039360" algn="l"/>
                <a:tab pos="6825615" algn="l"/>
                <a:tab pos="7480934" algn="l"/>
                <a:tab pos="7875270" algn="l"/>
                <a:tab pos="8779510" algn="l"/>
                <a:tab pos="9715500" algn="l"/>
              </a:tabLst>
            </a:pPr>
            <a:r>
              <a:rPr sz="2600" spc="-5" dirty="0">
                <a:latin typeface="Verdana"/>
                <a:cs typeface="Verdana"/>
              </a:rPr>
              <a:t>I</a:t>
            </a:r>
            <a:r>
              <a:rPr sz="2600" dirty="0">
                <a:latin typeface="Verdana"/>
                <a:cs typeface="Verdana"/>
              </a:rPr>
              <a:t>t	h</a:t>
            </a:r>
            <a:r>
              <a:rPr sz="2600" spc="-15" dirty="0">
                <a:latin typeface="Verdana"/>
                <a:cs typeface="Verdana"/>
              </a:rPr>
              <a:t>a</a:t>
            </a:r>
            <a:r>
              <a:rPr sz="2600" dirty="0">
                <a:latin typeface="Verdana"/>
                <a:cs typeface="Verdana"/>
              </a:rPr>
              <a:t>rde</a:t>
            </a:r>
            <a:r>
              <a:rPr sz="2600" spc="-15" dirty="0">
                <a:latin typeface="Verdana"/>
                <a:cs typeface="Verdana"/>
              </a:rPr>
              <a:t>n</a:t>
            </a:r>
            <a:r>
              <a:rPr sz="2600" dirty="0">
                <a:latin typeface="Verdana"/>
                <a:cs typeface="Verdana"/>
              </a:rPr>
              <a:t>s	</a:t>
            </a:r>
            <a:r>
              <a:rPr sz="2600" spc="-5" dirty="0">
                <a:latin typeface="Verdana"/>
                <a:cs typeface="Verdana"/>
              </a:rPr>
              <a:t>wit</a:t>
            </a:r>
            <a:r>
              <a:rPr sz="2600" dirty="0">
                <a:latin typeface="Verdana"/>
                <a:cs typeface="Verdana"/>
              </a:rPr>
              <a:t>h	a</a:t>
            </a:r>
            <a:r>
              <a:rPr sz="2600" spc="-10" dirty="0">
                <a:latin typeface="Verdana"/>
                <a:cs typeface="Verdana"/>
              </a:rPr>
              <a:t>g</a:t>
            </a:r>
            <a:r>
              <a:rPr sz="2600" dirty="0">
                <a:latin typeface="Verdana"/>
                <a:cs typeface="Verdana"/>
              </a:rPr>
              <a:t>e	</a:t>
            </a:r>
            <a:r>
              <a:rPr sz="2600" spc="5" dirty="0">
                <a:latin typeface="Verdana"/>
                <a:cs typeface="Verdana"/>
              </a:rPr>
              <a:t>a</a:t>
            </a:r>
            <a:r>
              <a:rPr sz="2600" dirty="0">
                <a:latin typeface="Verdana"/>
                <a:cs typeface="Verdana"/>
              </a:rPr>
              <a:t>nd	contin</a:t>
            </a:r>
            <a:r>
              <a:rPr sz="2600" spc="-15" dirty="0">
                <a:latin typeface="Verdana"/>
                <a:cs typeface="Verdana"/>
              </a:rPr>
              <a:t>u</a:t>
            </a:r>
            <a:r>
              <a:rPr sz="2600" dirty="0">
                <a:latin typeface="Verdana"/>
                <a:cs typeface="Verdana"/>
              </a:rPr>
              <a:t>es	for	a	long	</a:t>
            </a:r>
            <a:r>
              <a:rPr sz="2600" spc="-5" dirty="0">
                <a:latin typeface="Verdana"/>
                <a:cs typeface="Verdana"/>
              </a:rPr>
              <a:t>tim</a:t>
            </a:r>
            <a:r>
              <a:rPr sz="2600" dirty="0">
                <a:latin typeface="Verdana"/>
                <a:cs typeface="Verdana"/>
              </a:rPr>
              <a:t>e	a</a:t>
            </a:r>
            <a:r>
              <a:rPr sz="2600" spc="-15" dirty="0">
                <a:latin typeface="Verdana"/>
                <a:cs typeface="Verdana"/>
              </a:rPr>
              <a:t>f</a:t>
            </a:r>
            <a:r>
              <a:rPr sz="2600" spc="-5" dirty="0">
                <a:latin typeface="Verdana"/>
                <a:cs typeface="Verdana"/>
              </a:rPr>
              <a:t>t</a:t>
            </a:r>
            <a:r>
              <a:rPr sz="2600" spc="-15" dirty="0">
                <a:latin typeface="Verdana"/>
                <a:cs typeface="Verdana"/>
              </a:rPr>
              <a:t>e</a:t>
            </a:r>
            <a:r>
              <a:rPr sz="2600" dirty="0">
                <a:latin typeface="Verdana"/>
                <a:cs typeface="Verdana"/>
              </a:rPr>
              <a:t>r  concrete </a:t>
            </a:r>
            <a:r>
              <a:rPr sz="2600" spc="-5" dirty="0">
                <a:latin typeface="Verdana"/>
                <a:cs typeface="Verdana"/>
              </a:rPr>
              <a:t>has </a:t>
            </a:r>
            <a:r>
              <a:rPr sz="2600" dirty="0">
                <a:latin typeface="Verdana"/>
                <a:cs typeface="Verdana"/>
              </a:rPr>
              <a:t>attained sufficient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strength</a:t>
            </a:r>
            <a:endParaRPr sz="2600">
              <a:latin typeface="Verdana"/>
              <a:cs typeface="Verdana"/>
            </a:endParaRPr>
          </a:p>
          <a:p>
            <a:pPr marL="459105" indent="-44704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59740" algn="l"/>
              </a:tabLst>
            </a:pPr>
            <a:r>
              <a:rPr sz="2600" spc="-5" dirty="0">
                <a:latin typeface="Verdana"/>
                <a:cs typeface="Verdana"/>
              </a:rPr>
              <a:t>It </a:t>
            </a:r>
            <a:r>
              <a:rPr sz="2600" dirty="0">
                <a:latin typeface="Verdana"/>
                <a:cs typeface="Verdana"/>
              </a:rPr>
              <a:t>is </a:t>
            </a:r>
            <a:r>
              <a:rPr sz="2600" spc="-10" dirty="0">
                <a:latin typeface="Verdana"/>
                <a:cs typeface="Verdana"/>
              </a:rPr>
              <a:t>proved </a:t>
            </a:r>
            <a:r>
              <a:rPr sz="2600" dirty="0">
                <a:latin typeface="Verdana"/>
                <a:cs typeface="Verdana"/>
              </a:rPr>
              <a:t>to </a:t>
            </a:r>
            <a:r>
              <a:rPr sz="2600" spc="-5" dirty="0">
                <a:latin typeface="Verdana"/>
                <a:cs typeface="Verdana"/>
              </a:rPr>
              <a:t>be </a:t>
            </a:r>
            <a:r>
              <a:rPr sz="2600" dirty="0">
                <a:latin typeface="Verdana"/>
                <a:cs typeface="Verdana"/>
              </a:rPr>
              <a:t>economical </a:t>
            </a:r>
            <a:r>
              <a:rPr sz="2600" spc="-5" dirty="0">
                <a:latin typeface="Verdana"/>
                <a:cs typeface="Verdana"/>
              </a:rPr>
              <a:t>than</a:t>
            </a:r>
            <a:r>
              <a:rPr sz="2600" spc="-7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steel</a:t>
            </a: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ct val="80000"/>
              </a:lnSpc>
              <a:spcBef>
                <a:spcPts val="625"/>
              </a:spcBef>
              <a:buAutoNum type="arabicPeriod"/>
              <a:tabLst>
                <a:tab pos="511175" algn="l"/>
              </a:tabLst>
            </a:pPr>
            <a:r>
              <a:rPr sz="2600" spc="-5" dirty="0">
                <a:latin typeface="Verdana"/>
                <a:cs typeface="Verdana"/>
              </a:rPr>
              <a:t>It </a:t>
            </a:r>
            <a:r>
              <a:rPr sz="2600" dirty="0">
                <a:latin typeface="Verdana"/>
                <a:cs typeface="Verdana"/>
              </a:rPr>
              <a:t>binds </a:t>
            </a:r>
            <a:r>
              <a:rPr sz="2600" spc="-5" dirty="0">
                <a:latin typeface="Verdana"/>
                <a:cs typeface="Verdana"/>
              </a:rPr>
              <a:t>rapidly </a:t>
            </a:r>
            <a:r>
              <a:rPr sz="2600" dirty="0">
                <a:latin typeface="Verdana"/>
                <a:cs typeface="Verdana"/>
              </a:rPr>
              <a:t>with steel </a:t>
            </a:r>
            <a:r>
              <a:rPr sz="2600" spc="-5" dirty="0">
                <a:latin typeface="Verdana"/>
                <a:cs typeface="Verdana"/>
              </a:rPr>
              <a:t>and </a:t>
            </a:r>
            <a:r>
              <a:rPr sz="2600" dirty="0">
                <a:latin typeface="Verdana"/>
                <a:cs typeface="Verdana"/>
              </a:rPr>
              <a:t>it is </a:t>
            </a:r>
            <a:r>
              <a:rPr sz="2600" spc="-5" dirty="0">
                <a:latin typeface="Verdana"/>
                <a:cs typeface="Verdana"/>
              </a:rPr>
              <a:t>weak </a:t>
            </a:r>
            <a:r>
              <a:rPr sz="2600" dirty="0">
                <a:latin typeface="Verdana"/>
                <a:cs typeface="Verdana"/>
              </a:rPr>
              <a:t>in tension, </a:t>
            </a:r>
            <a:r>
              <a:rPr sz="2600" spc="-5" dirty="0">
                <a:latin typeface="Verdana"/>
                <a:cs typeface="Verdana"/>
              </a:rPr>
              <a:t>steel  reinforcement is </a:t>
            </a:r>
            <a:r>
              <a:rPr sz="2600" dirty="0">
                <a:latin typeface="Verdana"/>
                <a:cs typeface="Verdana"/>
              </a:rPr>
              <a:t>placed in cement </a:t>
            </a:r>
            <a:r>
              <a:rPr sz="2600" spc="-5" dirty="0">
                <a:latin typeface="Verdana"/>
                <a:cs typeface="Verdana"/>
              </a:rPr>
              <a:t>concrete at suitable </a:t>
            </a:r>
            <a:r>
              <a:rPr sz="2600" dirty="0">
                <a:latin typeface="Verdana"/>
                <a:cs typeface="Verdana"/>
              </a:rPr>
              <a:t>places  </a:t>
            </a:r>
            <a:r>
              <a:rPr sz="2600" spc="5" dirty="0">
                <a:latin typeface="Verdana"/>
                <a:cs typeface="Verdana"/>
              </a:rPr>
              <a:t>to </a:t>
            </a:r>
            <a:r>
              <a:rPr sz="2600" spc="-10" dirty="0">
                <a:latin typeface="Verdana"/>
                <a:cs typeface="Verdana"/>
              </a:rPr>
              <a:t>take </a:t>
            </a:r>
            <a:r>
              <a:rPr sz="2600" spc="-5" dirty="0">
                <a:latin typeface="Verdana"/>
                <a:cs typeface="Verdana"/>
              </a:rPr>
              <a:t>up </a:t>
            </a:r>
            <a:r>
              <a:rPr sz="2600" dirty="0">
                <a:latin typeface="Verdana"/>
                <a:cs typeface="Verdana"/>
              </a:rPr>
              <a:t>tensile concrete or simply</a:t>
            </a:r>
            <a:r>
              <a:rPr sz="2600" spc="-1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R.C.C.</a:t>
            </a:r>
            <a:endParaRPr sz="2600">
              <a:latin typeface="Verdana"/>
              <a:cs typeface="Verdana"/>
            </a:endParaRPr>
          </a:p>
          <a:p>
            <a:pPr marL="12700" marR="5080" algn="just">
              <a:lnSpc>
                <a:spcPct val="80000"/>
              </a:lnSpc>
              <a:spcBef>
                <a:spcPts val="625"/>
              </a:spcBef>
              <a:buAutoNum type="arabicPeriod"/>
              <a:tabLst>
                <a:tab pos="593725" algn="l"/>
              </a:tabLst>
            </a:pPr>
            <a:r>
              <a:rPr sz="2600" spc="-5" dirty="0">
                <a:latin typeface="Verdana"/>
                <a:cs typeface="Verdana"/>
              </a:rPr>
              <a:t>It </a:t>
            </a:r>
            <a:r>
              <a:rPr sz="2600" dirty="0">
                <a:latin typeface="Verdana"/>
                <a:cs typeface="Verdana"/>
              </a:rPr>
              <a:t>forms a </a:t>
            </a:r>
            <a:r>
              <a:rPr sz="2600" spc="-5" dirty="0">
                <a:latin typeface="Verdana"/>
                <a:cs typeface="Verdana"/>
              </a:rPr>
              <a:t>hard </a:t>
            </a:r>
            <a:r>
              <a:rPr sz="2600" dirty="0">
                <a:latin typeface="Verdana"/>
                <a:cs typeface="Verdana"/>
              </a:rPr>
              <a:t>surface, capable of resisting </a:t>
            </a:r>
            <a:r>
              <a:rPr sz="2600" spc="-5" dirty="0">
                <a:latin typeface="Verdana"/>
                <a:cs typeface="Verdana"/>
              </a:rPr>
              <a:t>abrasion  </a:t>
            </a:r>
            <a:r>
              <a:rPr sz="2600" dirty="0">
                <a:latin typeface="Verdana"/>
                <a:cs typeface="Verdana"/>
              </a:rPr>
              <a:t>stresses. This is called reinforced</a:t>
            </a:r>
            <a:r>
              <a:rPr sz="2600" spc="-13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cement.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799589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83207"/>
            <a:ext cx="27736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1855" algn="l"/>
              </a:tabLst>
            </a:pPr>
            <a:r>
              <a:rPr sz="30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3000" spc="27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latin typeface="Verdana"/>
                <a:cs typeface="Verdana"/>
              </a:rPr>
              <a:t>Me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5" dirty="0">
                <a:latin typeface="Verdana"/>
                <a:cs typeface="Verdana"/>
              </a:rPr>
              <a:t>l</a:t>
            </a:r>
            <a:r>
              <a:rPr sz="3000" dirty="0">
                <a:latin typeface="Verdana"/>
                <a:cs typeface="Verdana"/>
              </a:rPr>
              <a:t>s	are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9390" y="1783207"/>
            <a:ext cx="73367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  <a:tab pos="3255645" algn="l"/>
                <a:tab pos="5069840" algn="l"/>
              </a:tabLst>
            </a:pPr>
            <a:r>
              <a:rPr sz="3000" dirty="0">
                <a:latin typeface="Verdana"/>
                <a:cs typeface="Verdana"/>
              </a:rPr>
              <a:t>emp</a:t>
            </a:r>
            <a:r>
              <a:rPr sz="3000" spc="5" dirty="0">
                <a:latin typeface="Verdana"/>
                <a:cs typeface="Verdana"/>
              </a:rPr>
              <a:t>l</a:t>
            </a:r>
            <a:r>
              <a:rPr sz="3000" spc="-25" dirty="0">
                <a:latin typeface="Verdana"/>
                <a:cs typeface="Verdana"/>
              </a:rPr>
              <a:t>oy</a:t>
            </a:r>
            <a:r>
              <a:rPr sz="3000" dirty="0">
                <a:latin typeface="Verdana"/>
                <a:cs typeface="Verdana"/>
              </a:rPr>
              <a:t>ed	for	</a:t>
            </a:r>
            <a:r>
              <a:rPr sz="3000" spc="-60" dirty="0">
                <a:latin typeface="Verdana"/>
                <a:cs typeface="Verdana"/>
              </a:rPr>
              <a:t>v</a:t>
            </a:r>
            <a:r>
              <a:rPr sz="3000" dirty="0">
                <a:latin typeface="Verdana"/>
                <a:cs typeface="Verdana"/>
              </a:rPr>
              <a:t>ar</a:t>
            </a:r>
            <a:r>
              <a:rPr sz="3000" spc="1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ous	eng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neer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ng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purposes such as </a:t>
            </a:r>
            <a:r>
              <a:rPr spc="-10" dirty="0"/>
              <a:t>structural members, </a:t>
            </a:r>
            <a:r>
              <a:rPr dirty="0"/>
              <a:t>roofing  </a:t>
            </a:r>
            <a:r>
              <a:rPr spc="-5" dirty="0"/>
              <a:t>materials, </a:t>
            </a:r>
            <a:r>
              <a:rPr spc="-10" dirty="0"/>
              <a:t>damp </a:t>
            </a:r>
            <a:r>
              <a:rPr dirty="0"/>
              <a:t>proof </a:t>
            </a:r>
            <a:r>
              <a:rPr spc="-5" dirty="0"/>
              <a:t>courses, pipes, tanks, doors,  </a:t>
            </a:r>
            <a:r>
              <a:rPr dirty="0"/>
              <a:t>windows etc </a:t>
            </a:r>
            <a:r>
              <a:rPr spc="-5" dirty="0"/>
              <a:t>out </a:t>
            </a:r>
            <a:r>
              <a:rPr dirty="0"/>
              <a:t>of all </a:t>
            </a:r>
            <a:r>
              <a:rPr spc="-5" dirty="0"/>
              <a:t>the metals, iron </a:t>
            </a:r>
            <a:r>
              <a:rPr dirty="0"/>
              <a:t>is </a:t>
            </a:r>
            <a:r>
              <a:rPr spc="-10" dirty="0"/>
              <a:t>the </a:t>
            </a:r>
            <a:r>
              <a:rPr spc="-5" dirty="0"/>
              <a:t>most  popular </a:t>
            </a:r>
            <a:r>
              <a:rPr dirty="0"/>
              <a:t>metal </a:t>
            </a:r>
            <a:r>
              <a:rPr spc="-5" dirty="0"/>
              <a:t>and </a:t>
            </a:r>
            <a:r>
              <a:rPr dirty="0"/>
              <a:t>it </a:t>
            </a:r>
            <a:r>
              <a:rPr spc="-5" dirty="0"/>
              <a:t>has been </a:t>
            </a:r>
            <a:r>
              <a:rPr dirty="0"/>
              <a:t>used </a:t>
            </a:r>
            <a:r>
              <a:rPr spc="-5" dirty="0"/>
              <a:t>in </a:t>
            </a:r>
            <a:r>
              <a:rPr dirty="0"/>
              <a:t>construction  activity since pre-historic</a:t>
            </a:r>
            <a:r>
              <a:rPr spc="-85" dirty="0"/>
              <a:t> </a:t>
            </a:r>
            <a:r>
              <a:rPr spc="-5" dirty="0"/>
              <a:t>times.</a:t>
            </a:r>
          </a:p>
          <a:p>
            <a:pPr marL="481965" marR="7620" indent="-469900" algn="just">
              <a:lnSpc>
                <a:spcPct val="100000"/>
              </a:lnSpc>
              <a:spcBef>
                <a:spcPts val="720"/>
              </a:spcBef>
            </a:pPr>
            <a:r>
              <a:rPr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pc="-25" dirty="0"/>
              <a:t>For </a:t>
            </a:r>
            <a:r>
              <a:rPr spc="-5" dirty="0"/>
              <a:t>the </a:t>
            </a:r>
            <a:r>
              <a:rPr dirty="0"/>
              <a:t>purpose of study metals are </a:t>
            </a:r>
            <a:r>
              <a:rPr spc="-5" dirty="0"/>
              <a:t>grouped </a:t>
            </a:r>
            <a:r>
              <a:rPr dirty="0"/>
              <a:t>in </a:t>
            </a:r>
            <a:r>
              <a:rPr spc="-5" dirty="0"/>
              <a:t>the  </a:t>
            </a:r>
            <a:r>
              <a:rPr dirty="0"/>
              <a:t>following two</a:t>
            </a:r>
            <a:r>
              <a:rPr spc="-35" dirty="0"/>
              <a:t> </a:t>
            </a:r>
            <a:r>
              <a:rPr dirty="0"/>
              <a:t>categories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79094"/>
            <a:ext cx="1799589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783207"/>
            <a:ext cx="1051179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  <a:buFont typeface="Verdana"/>
              <a:buAutoNum type="romanLcParenBoth"/>
              <a:tabLst>
                <a:tab pos="680085" algn="l"/>
                <a:tab pos="680720" algn="l"/>
                <a:tab pos="2530475" algn="l"/>
                <a:tab pos="4358005" algn="l"/>
                <a:tab pos="6007100" algn="l"/>
                <a:tab pos="7501890" algn="l"/>
                <a:tab pos="9114790" algn="l"/>
                <a:tab pos="10070465" algn="l"/>
              </a:tabLst>
            </a:pPr>
            <a:r>
              <a:rPr sz="3000" b="1" spc="-5" dirty="0">
                <a:latin typeface="Verdana"/>
                <a:cs typeface="Verdana"/>
              </a:rPr>
              <a:t>Fer</a:t>
            </a:r>
            <a:r>
              <a:rPr sz="3000" b="1" spc="-30" dirty="0">
                <a:latin typeface="Verdana"/>
                <a:cs typeface="Verdana"/>
              </a:rPr>
              <a:t>r</a:t>
            </a:r>
            <a:r>
              <a:rPr sz="3000" b="1" dirty="0">
                <a:latin typeface="Verdana"/>
                <a:cs typeface="Verdana"/>
              </a:rPr>
              <a:t>ous	</a:t>
            </a:r>
            <a:r>
              <a:rPr sz="3000" b="1" spc="-5" dirty="0">
                <a:latin typeface="Verdana"/>
                <a:cs typeface="Verdana"/>
              </a:rPr>
              <a:t>metals</a:t>
            </a:r>
            <a:r>
              <a:rPr sz="3000" dirty="0">
                <a:latin typeface="Verdana"/>
                <a:cs typeface="Verdana"/>
              </a:rPr>
              <a:t>:	</a:t>
            </a:r>
            <a:r>
              <a:rPr sz="3000" spc="-70" dirty="0">
                <a:latin typeface="Verdana"/>
                <a:cs typeface="Verdana"/>
              </a:rPr>
              <a:t>F</a:t>
            </a:r>
            <a:r>
              <a:rPr sz="3000" dirty="0">
                <a:latin typeface="Verdana"/>
                <a:cs typeface="Verdana"/>
              </a:rPr>
              <a:t>e</a:t>
            </a:r>
            <a:r>
              <a:rPr sz="3000" spc="-10" dirty="0">
                <a:latin typeface="Verdana"/>
                <a:cs typeface="Verdana"/>
              </a:rPr>
              <a:t>r</a:t>
            </a:r>
            <a:r>
              <a:rPr sz="3000" dirty="0">
                <a:latin typeface="Verdana"/>
                <a:cs typeface="Verdana"/>
              </a:rPr>
              <a:t>rous	meta</a:t>
            </a:r>
            <a:r>
              <a:rPr sz="3000" spc="10" dirty="0">
                <a:latin typeface="Verdana"/>
                <a:cs typeface="Verdana"/>
              </a:rPr>
              <a:t>l</a:t>
            </a:r>
            <a:r>
              <a:rPr sz="3000" dirty="0">
                <a:latin typeface="Verdana"/>
                <a:cs typeface="Verdana"/>
              </a:rPr>
              <a:t>s	conta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n	iron	</a:t>
            </a:r>
            <a:r>
              <a:rPr sz="3000" spc="-5" dirty="0">
                <a:latin typeface="Verdana"/>
                <a:cs typeface="Verdana"/>
              </a:rPr>
              <a:t>as  their </a:t>
            </a:r>
            <a:r>
              <a:rPr sz="3000" dirty="0">
                <a:latin typeface="Verdana"/>
                <a:cs typeface="Verdana"/>
              </a:rPr>
              <a:t>main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constituent</a:t>
            </a:r>
            <a:endParaRPr sz="3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spc="-5" dirty="0">
                <a:latin typeface="Verdana"/>
                <a:cs typeface="Verdana"/>
              </a:rPr>
              <a:t>Ex: Cast </a:t>
            </a:r>
            <a:r>
              <a:rPr sz="3000" dirty="0">
                <a:latin typeface="Verdana"/>
                <a:cs typeface="Verdana"/>
              </a:rPr>
              <a:t>iron, </a:t>
            </a:r>
            <a:r>
              <a:rPr sz="3000" spc="-5" dirty="0">
                <a:latin typeface="Verdana"/>
                <a:cs typeface="Verdana"/>
              </a:rPr>
              <a:t>wrought </a:t>
            </a:r>
            <a:r>
              <a:rPr sz="3000" dirty="0">
                <a:latin typeface="Verdana"/>
                <a:cs typeface="Verdana"/>
              </a:rPr>
              <a:t>iron,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steel</a:t>
            </a:r>
            <a:endParaRPr sz="3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  <a:buFont typeface="Verdana"/>
              <a:buAutoNum type="romanLcParenBoth" startAt="2"/>
              <a:tabLst>
                <a:tab pos="746125" algn="l"/>
              </a:tabLst>
            </a:pPr>
            <a:r>
              <a:rPr sz="3000" b="1" spc="-5" dirty="0">
                <a:latin typeface="Verdana"/>
                <a:cs typeface="Verdana"/>
              </a:rPr>
              <a:t>Non-ferrous metal</a:t>
            </a:r>
            <a:r>
              <a:rPr sz="3000" spc="-5" dirty="0">
                <a:latin typeface="Verdana"/>
                <a:cs typeface="Verdana"/>
              </a:rPr>
              <a:t>: Non ferrous </a:t>
            </a:r>
            <a:r>
              <a:rPr sz="3000" dirty="0">
                <a:latin typeface="Verdana"/>
                <a:cs typeface="Verdana"/>
              </a:rPr>
              <a:t>metal </a:t>
            </a:r>
            <a:r>
              <a:rPr sz="3000" spc="-5" dirty="0">
                <a:latin typeface="Verdana"/>
                <a:cs typeface="Verdana"/>
              </a:rPr>
              <a:t>does </a:t>
            </a:r>
            <a:r>
              <a:rPr sz="3000" dirty="0">
                <a:latin typeface="Verdana"/>
                <a:cs typeface="Verdana"/>
              </a:rPr>
              <a:t>not  contain iron </a:t>
            </a:r>
            <a:r>
              <a:rPr sz="3000" spc="-5" dirty="0">
                <a:latin typeface="Verdana"/>
                <a:cs typeface="Verdana"/>
              </a:rPr>
              <a:t>as their </a:t>
            </a:r>
            <a:r>
              <a:rPr sz="3000" dirty="0">
                <a:latin typeface="Verdana"/>
                <a:cs typeface="Verdana"/>
              </a:rPr>
              <a:t>main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constituent</a:t>
            </a:r>
            <a:endParaRPr sz="3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spc="-5" dirty="0">
                <a:latin typeface="Verdana"/>
                <a:cs typeface="Verdana"/>
              </a:rPr>
              <a:t>Ex: Aluminium, </a:t>
            </a:r>
            <a:r>
              <a:rPr sz="3000" dirty="0">
                <a:latin typeface="Verdana"/>
                <a:cs typeface="Verdana"/>
              </a:rPr>
              <a:t>copper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etc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50137"/>
            <a:ext cx="2340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Pig</a:t>
            </a:r>
            <a:r>
              <a:rPr sz="4000" spc="-75" dirty="0"/>
              <a:t> </a:t>
            </a:r>
            <a:r>
              <a:rPr sz="4000" spc="-5" dirty="0"/>
              <a:t>Iron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34644" y="1783207"/>
            <a:ext cx="1051052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crude impure </a:t>
            </a:r>
            <a:r>
              <a:rPr sz="3000" spc="-10" dirty="0">
                <a:latin typeface="Verdana"/>
                <a:cs typeface="Verdana"/>
              </a:rPr>
              <a:t>iron, </a:t>
            </a:r>
            <a:r>
              <a:rPr sz="3000" spc="-5" dirty="0">
                <a:latin typeface="Verdana"/>
                <a:cs typeface="Verdana"/>
              </a:rPr>
              <a:t>which </a:t>
            </a:r>
            <a:r>
              <a:rPr sz="3000" dirty="0">
                <a:latin typeface="Verdana"/>
                <a:cs typeface="Verdana"/>
              </a:rPr>
              <a:t>is </a:t>
            </a:r>
            <a:r>
              <a:rPr sz="3000" spc="-5" dirty="0">
                <a:latin typeface="Verdana"/>
                <a:cs typeface="Verdana"/>
              </a:rPr>
              <a:t>extracted </a:t>
            </a:r>
            <a:r>
              <a:rPr sz="3000" dirty="0">
                <a:latin typeface="Verdana"/>
                <a:cs typeface="Verdana"/>
              </a:rPr>
              <a:t>from </a:t>
            </a:r>
            <a:r>
              <a:rPr sz="3000" spc="-10" dirty="0">
                <a:latin typeface="Verdana"/>
                <a:cs typeface="Verdana"/>
              </a:rPr>
              <a:t>iron  </a:t>
            </a:r>
            <a:r>
              <a:rPr sz="3000" dirty="0">
                <a:latin typeface="Verdana"/>
                <a:cs typeface="Verdana"/>
              </a:rPr>
              <a:t>ores, is known </a:t>
            </a:r>
            <a:r>
              <a:rPr sz="3000" spc="-5" dirty="0">
                <a:latin typeface="Verdana"/>
                <a:cs typeface="Verdana"/>
              </a:rPr>
              <a:t>as pig-iron and </a:t>
            </a:r>
            <a:r>
              <a:rPr sz="3000" dirty="0">
                <a:latin typeface="Verdana"/>
                <a:cs typeface="Verdana"/>
              </a:rPr>
              <a:t>it </a:t>
            </a:r>
            <a:r>
              <a:rPr sz="3000" spc="-5" dirty="0">
                <a:latin typeface="Verdana"/>
                <a:cs typeface="Verdana"/>
              </a:rPr>
              <a:t>forms the basic  material </a:t>
            </a:r>
            <a:r>
              <a:rPr sz="3000" dirty="0">
                <a:latin typeface="Verdana"/>
                <a:cs typeface="Verdana"/>
              </a:rPr>
              <a:t>for </a:t>
            </a:r>
            <a:r>
              <a:rPr sz="3000" spc="-5" dirty="0">
                <a:latin typeface="Verdana"/>
                <a:cs typeface="Verdana"/>
              </a:rPr>
              <a:t>the manufacture </a:t>
            </a:r>
            <a:r>
              <a:rPr sz="3000" dirty="0">
                <a:latin typeface="Verdana"/>
                <a:cs typeface="Verdana"/>
              </a:rPr>
              <a:t>of </a:t>
            </a:r>
            <a:r>
              <a:rPr sz="3000" spc="-10" dirty="0">
                <a:latin typeface="Verdana"/>
                <a:cs typeface="Verdana"/>
              </a:rPr>
              <a:t>cast-iron,</a:t>
            </a:r>
            <a:r>
              <a:rPr sz="3000" spc="844" dirty="0">
                <a:latin typeface="Verdana"/>
                <a:cs typeface="Verdana"/>
              </a:rPr>
              <a:t> </a:t>
            </a:r>
            <a:r>
              <a:rPr sz="3000" spc="-5" dirty="0">
                <a:latin typeface="Verdana"/>
                <a:cs typeface="Verdana"/>
              </a:rPr>
              <a:t>wrought  </a:t>
            </a:r>
            <a:r>
              <a:rPr sz="3000" dirty="0">
                <a:latin typeface="Verdana"/>
                <a:cs typeface="Verdana"/>
              </a:rPr>
              <a:t>iron </a:t>
            </a:r>
            <a:r>
              <a:rPr sz="3000" spc="-5" dirty="0">
                <a:latin typeface="Verdana"/>
                <a:cs typeface="Verdana"/>
              </a:rPr>
              <a:t>and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steel.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007" y="850137"/>
            <a:ext cx="2576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Cast</a:t>
            </a:r>
            <a:r>
              <a:rPr sz="4000" spc="-65" dirty="0"/>
              <a:t> </a:t>
            </a:r>
            <a:r>
              <a:rPr sz="4000" spc="-5" dirty="0"/>
              <a:t>iron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34644" y="1783207"/>
            <a:ext cx="1051369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Verdana"/>
                <a:cs typeface="Verdana"/>
              </a:rPr>
              <a:t>Cast </a:t>
            </a:r>
            <a:r>
              <a:rPr sz="3000" spc="-10" dirty="0">
                <a:latin typeface="Verdana"/>
                <a:cs typeface="Verdana"/>
              </a:rPr>
              <a:t>iron </a:t>
            </a:r>
            <a:r>
              <a:rPr sz="3000" dirty="0">
                <a:latin typeface="Verdana"/>
                <a:cs typeface="Verdana"/>
              </a:rPr>
              <a:t>is </a:t>
            </a:r>
            <a:r>
              <a:rPr sz="3000" spc="-5" dirty="0">
                <a:latin typeface="Verdana"/>
                <a:cs typeface="Verdana"/>
              </a:rPr>
              <a:t>manufactured by </a:t>
            </a:r>
            <a:r>
              <a:rPr sz="3000" dirty="0">
                <a:latin typeface="Verdana"/>
                <a:cs typeface="Verdana"/>
              </a:rPr>
              <a:t>re-melting pig </a:t>
            </a:r>
            <a:r>
              <a:rPr sz="3000" spc="-10" dirty="0">
                <a:latin typeface="Verdana"/>
                <a:cs typeface="Verdana"/>
              </a:rPr>
              <a:t>iron </a:t>
            </a:r>
            <a:r>
              <a:rPr sz="3000" spc="-5" dirty="0">
                <a:latin typeface="Verdana"/>
                <a:cs typeface="Verdana"/>
              </a:rPr>
              <a:t>with  </a:t>
            </a:r>
            <a:r>
              <a:rPr sz="3000" spc="-10" dirty="0">
                <a:latin typeface="Verdana"/>
                <a:cs typeface="Verdana"/>
              </a:rPr>
              <a:t>coke </a:t>
            </a:r>
            <a:r>
              <a:rPr sz="3000" spc="-5" dirty="0">
                <a:latin typeface="Verdana"/>
                <a:cs typeface="Verdana"/>
              </a:rPr>
              <a:t>and limestone. This re-melting </a:t>
            </a:r>
            <a:r>
              <a:rPr sz="3000" dirty="0">
                <a:latin typeface="Verdana"/>
                <a:cs typeface="Verdana"/>
              </a:rPr>
              <a:t>is </a:t>
            </a:r>
            <a:r>
              <a:rPr sz="3000" spc="-5" dirty="0">
                <a:latin typeface="Verdana"/>
                <a:cs typeface="Verdana"/>
              </a:rPr>
              <a:t>done </a:t>
            </a:r>
            <a:r>
              <a:rPr sz="3000" dirty="0">
                <a:latin typeface="Verdana"/>
                <a:cs typeface="Verdana"/>
              </a:rPr>
              <a:t>in a  </a:t>
            </a:r>
            <a:r>
              <a:rPr sz="3000" spc="-5" dirty="0">
                <a:latin typeface="Verdana"/>
                <a:cs typeface="Verdana"/>
              </a:rPr>
              <a:t>furnace </a:t>
            </a:r>
            <a:r>
              <a:rPr sz="3000" dirty="0">
                <a:latin typeface="Verdana"/>
                <a:cs typeface="Verdana"/>
              </a:rPr>
              <a:t>known </a:t>
            </a:r>
            <a:r>
              <a:rPr sz="3000" spc="-5" dirty="0">
                <a:latin typeface="Verdana"/>
                <a:cs typeface="Verdana"/>
              </a:rPr>
              <a:t>as </a:t>
            </a:r>
            <a:r>
              <a:rPr sz="3000" dirty="0">
                <a:latin typeface="Verdana"/>
                <a:cs typeface="Verdana"/>
              </a:rPr>
              <a:t>cupola </a:t>
            </a:r>
            <a:r>
              <a:rPr sz="3000" spc="-5" dirty="0">
                <a:latin typeface="Verdana"/>
                <a:cs typeface="Verdana"/>
              </a:rPr>
              <a:t>furnace, </a:t>
            </a:r>
            <a:r>
              <a:rPr sz="3000" dirty="0">
                <a:latin typeface="Verdana"/>
                <a:cs typeface="Verdana"/>
              </a:rPr>
              <a:t>which </a:t>
            </a:r>
            <a:r>
              <a:rPr sz="3000" spc="-5" dirty="0">
                <a:latin typeface="Verdana"/>
                <a:cs typeface="Verdana"/>
              </a:rPr>
              <a:t>is </a:t>
            </a:r>
            <a:r>
              <a:rPr sz="3000" dirty="0">
                <a:latin typeface="Verdana"/>
                <a:cs typeface="Verdana"/>
              </a:rPr>
              <a:t>more </a:t>
            </a:r>
            <a:r>
              <a:rPr sz="3000" spc="-10" dirty="0">
                <a:latin typeface="Verdana"/>
                <a:cs typeface="Verdana"/>
              </a:rPr>
              <a:t>or  </a:t>
            </a:r>
            <a:r>
              <a:rPr sz="3000" dirty="0">
                <a:latin typeface="Verdana"/>
                <a:cs typeface="Verdana"/>
              </a:rPr>
              <a:t>less </a:t>
            </a:r>
            <a:r>
              <a:rPr sz="3000" spc="-5" dirty="0">
                <a:latin typeface="Verdana"/>
                <a:cs typeface="Verdana"/>
              </a:rPr>
              <a:t>same as </a:t>
            </a:r>
            <a:r>
              <a:rPr sz="3000" dirty="0">
                <a:latin typeface="Verdana"/>
                <a:cs typeface="Verdana"/>
              </a:rPr>
              <a:t>blast </a:t>
            </a:r>
            <a:r>
              <a:rPr sz="3000" spc="-5" dirty="0">
                <a:latin typeface="Verdana"/>
                <a:cs typeface="Verdana"/>
              </a:rPr>
              <a:t>furnace. </a:t>
            </a:r>
            <a:r>
              <a:rPr sz="3000" dirty="0">
                <a:latin typeface="Verdana"/>
                <a:cs typeface="Verdana"/>
              </a:rPr>
              <a:t>Its </a:t>
            </a:r>
            <a:r>
              <a:rPr sz="3000" spc="-5" dirty="0">
                <a:latin typeface="Verdana"/>
                <a:cs typeface="Verdana"/>
              </a:rPr>
              <a:t>shape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6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cylindrical.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66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1969</Words>
  <Application>Microsoft Office PowerPoint</Application>
  <PresentationFormat>Widescreen</PresentationFormat>
  <Paragraphs>213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Calibri</vt:lpstr>
      <vt:lpstr>Times New Roman</vt:lpstr>
      <vt:lpstr>Verdana</vt:lpstr>
      <vt:lpstr>Wingdings</vt:lpstr>
      <vt:lpstr>Office Theme</vt:lpstr>
      <vt:lpstr>Miscellaneous Building Materials</vt:lpstr>
      <vt:lpstr>Mud</vt:lpstr>
      <vt:lpstr>Mud</vt:lpstr>
      <vt:lpstr>Cement concrete</vt:lpstr>
      <vt:lpstr>Cement concrete</vt:lpstr>
      <vt:lpstr>Metals</vt:lpstr>
      <vt:lpstr>Metals</vt:lpstr>
      <vt:lpstr>Pig Iron</vt:lpstr>
      <vt:lpstr>Cast iron</vt:lpstr>
      <vt:lpstr>RCC</vt:lpstr>
      <vt:lpstr>PowerPoint Presentation</vt:lpstr>
      <vt:lpstr>PowerPoint Presentation</vt:lpstr>
      <vt:lpstr>DANGEROUS BUILDINGS</vt:lpstr>
      <vt:lpstr>Building/structure</vt:lpstr>
      <vt:lpstr>Dangerous Building</vt:lpstr>
      <vt:lpstr>Causes of Decay in Building</vt:lpstr>
      <vt:lpstr>Causes of Decay in Building</vt:lpstr>
      <vt:lpstr>Issues related to Dangerous Buildings in Pakistan</vt:lpstr>
      <vt:lpstr>Phase 1</vt:lpstr>
      <vt:lpstr>Energy Efficiency and Retrofitting</vt:lpstr>
      <vt:lpstr>Energy efficiency</vt:lpstr>
      <vt:lpstr>Energy efficiency</vt:lpstr>
      <vt:lpstr>Energy efficiency is not energy  conservation</vt:lpstr>
      <vt:lpstr>PowerPoint Presentation</vt:lpstr>
      <vt:lpstr>What are energy efficient buildings?</vt:lpstr>
      <vt:lpstr>Energy efficient buildings</vt:lpstr>
      <vt:lpstr>NEED OF ENERGY EFFICIENT BUILDINGS</vt:lpstr>
      <vt:lpstr>NEED OF ENERGY EFFICIENT BUILDINGS</vt:lpstr>
      <vt:lpstr>Retrofitting</vt:lpstr>
      <vt:lpstr>RETRO-FITTING TECHNIQUES FOR  EXISTING BUILDINGS</vt:lpstr>
      <vt:lpstr>RETRO-FITTING TECHNIQUES FOR  EXISTING BUILDINGS</vt:lpstr>
      <vt:lpstr>BENEFITS OF ENERGY EFFICIENT  RETROFITTING</vt:lpstr>
      <vt:lpstr>Seismic Retrofitting</vt:lpstr>
      <vt:lpstr>When is Seismic Retrofitting Needed ?</vt:lpstr>
      <vt:lpstr>PowerPoint Presentation</vt:lpstr>
      <vt:lpstr>PowerPoint Presentation</vt:lpstr>
      <vt:lpstr>Retrofitting Techniques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Building Materials</dc:title>
  <dc:creator>Amnaa</dc:creator>
  <cp:lastModifiedBy>Usman Ismail</cp:lastModifiedBy>
  <cp:revision>1</cp:revision>
  <dcterms:created xsi:type="dcterms:W3CDTF">2020-04-12T10:55:10Z</dcterms:created>
  <dcterms:modified xsi:type="dcterms:W3CDTF">2020-05-01T14:06:28Z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2020-04-12T00:00:00Z</vt:filetime>
  </property>
</Properties>
</file>